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303" r:id="rId2"/>
    <p:sldId id="335" r:id="rId3"/>
    <p:sldId id="306" r:id="rId4"/>
    <p:sldId id="317" r:id="rId5"/>
    <p:sldId id="309" r:id="rId6"/>
    <p:sldId id="318" r:id="rId7"/>
    <p:sldId id="319" r:id="rId8"/>
    <p:sldId id="336" r:id="rId9"/>
    <p:sldId id="311" r:id="rId10"/>
    <p:sldId id="313" r:id="rId11"/>
    <p:sldId id="332" r:id="rId12"/>
    <p:sldId id="343" r:id="rId13"/>
    <p:sldId id="329" r:id="rId14"/>
    <p:sldId id="321" r:id="rId15"/>
    <p:sldId id="341" r:id="rId16"/>
    <p:sldId id="322" r:id="rId17"/>
    <p:sldId id="323" r:id="rId18"/>
    <p:sldId id="327" r:id="rId19"/>
    <p:sldId id="333" r:id="rId20"/>
    <p:sldId id="315" r:id="rId21"/>
    <p:sldId id="312" r:id="rId22"/>
    <p:sldId id="339" r:id="rId23"/>
    <p:sldId id="344" r:id="rId24"/>
    <p:sldId id="345" r:id="rId25"/>
    <p:sldId id="337" r:id="rId26"/>
    <p:sldId id="346" r:id="rId27"/>
    <p:sldId id="347" r:id="rId28"/>
    <p:sldId id="334" r:id="rId29"/>
  </p:sldIdLst>
  <p:sldSz cx="18288000" cy="10287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나눔스퀘어 Bold" panose="020B0600000101010101" pitchFamily="50" charset="-127"/>
      <p:bold r:id="rId33"/>
    </p:embeddedFont>
    <p:embeddedFont>
      <p:font typeface="210 옴니고딕 030" panose="02020603020101020101" pitchFamily="18" charset="-127"/>
      <p:regular r:id="rId34"/>
    </p:embeddedFont>
    <p:embeddedFont>
      <p:font typeface="210 옴니고딕 050" panose="02020603020101020101" pitchFamily="18" charset="-127"/>
      <p:regular r:id="rId35"/>
    </p:embeddedFont>
    <p:embeddedFont>
      <p:font typeface="나눔스퀘어 Light" panose="020B0600000101010101" pitchFamily="50" charset="-127"/>
      <p:regular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210 옴니고딕 040" panose="02020603020101020101" pitchFamily="18" charset="-127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7B1"/>
    <a:srgbClr val="3C6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6" autoAdjust="0"/>
    <p:restoredTop sz="88165" autoAdjust="0"/>
  </p:normalViewPr>
  <p:slideViewPr>
    <p:cSldViewPr>
      <p:cViewPr varScale="1">
        <p:scale>
          <a:sx n="55" d="100"/>
          <a:sy n="55" d="100"/>
        </p:scale>
        <p:origin x="81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9CD2A-40B3-49BB-9EE9-0748F0A75660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5210A-0C9F-4F7E-BB6B-4BC819A8A6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55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8041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9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0878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053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385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729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65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9216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8498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139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10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59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97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889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523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705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5100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086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706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735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78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2912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15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657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69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91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0537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6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852AB-5A6C-3EE1-E470-6B9D6AB02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F6584A-474E-891B-84F8-FF4BFABCB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CC058-7F15-1137-5950-771302EF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2ADBD-16FF-5FD5-51F5-92B83C7A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97953-FC62-3DF8-F605-361CC34F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74E57-D1BC-60EC-DB98-899CD93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2AF50-F6C0-0FB4-B4BB-8BAC001DB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19B5A-35DB-FB78-1094-784A09D4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87B5D-E6AD-DE66-D138-AD32AF67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439AE-154B-B03F-50FD-940854A7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A45A6C-04CF-E77F-DB45-646745C60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5B5560-46BC-8FF6-51D6-7F3B090A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654984-E2B6-B794-455A-29C69B90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D343D-EA2D-0848-AF86-FCE7A0F4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41366-EB20-C373-4A2E-F7590C6D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1FC97-4BB2-49FF-5ABD-176A28EF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FE635-627B-1563-E7C4-3D1D92590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62300-F609-36F6-5820-F089E7F5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DC631-8097-9763-35E0-BB8E3E00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F9B6-2C77-01BA-AF56-084916BB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0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3C6B0-8ED5-CC02-11A6-75DD2B55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ECCF8-D6AF-033F-D1AB-033344529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3C6CA-8821-F429-C526-6FD03DFD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16028-26E8-BDBA-F1E3-57417637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21520-C889-80B9-77EE-EFDB0FEF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9CA4C-DD18-B346-3D32-82BDFEFE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EB2CF-4611-42D8-E1B9-55A65EF57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E86F9D-D011-ECE6-BD8F-5513476AB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41AA3-2DDD-F215-C1F5-39E133EB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9494FC-4EDD-03E0-DD7A-0857FCC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3CB8EA-7056-2AC3-85AD-80D2B5DE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7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6242F-9832-606C-7F3A-D51667CA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44349-B291-3666-EE5C-6753B2873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8EF40-9093-802B-8AC7-1B95CB900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F4B824-57F8-48BD-2989-153515E04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591D3F-73A2-3D0D-0E85-1A8A34E40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4457D9-CCBF-8229-1757-48B39A13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9841FE-B433-8F5D-B9DD-D3FFC093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76A52A-FE6C-5A07-3905-38D9A888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5FB9E-5FE1-24F5-9BB1-0907BCBA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19397B-8832-9C7E-3800-7762DC8B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9E9ED1-D005-E532-20FC-95C23D92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24CBE8-20A2-30F1-1F4B-CB7F620F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5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79841B-97D6-CF5D-0677-169383F7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C66790-AF9C-DA69-4242-32FC6FAA0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062B2-E748-F22F-7050-B563BADA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5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1FC7C-E4D0-85F2-3EC4-E458F451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2D0C5-344C-C887-DB20-D13FF34B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16D89-6B5E-0FBB-E4FF-B157A1AC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C1F8BB-6794-41CE-FAB1-AE4CA7C9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A0E167-6ED0-1CE6-6A75-4E8D08BF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A7AD5-429A-29A2-C78F-3019D758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8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FB790-3FF2-9D0D-044D-B211DF80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1932DF-741D-C006-0629-C24A4EE7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F1BC5-C1CD-EBD8-9252-93F93827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90400-8B7D-8518-5854-42FF1ED5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D1A61-B5AB-D926-8C70-53AC6571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44ED4-6A07-B770-AB1A-73C855CE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8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5632A5-4DE1-FE67-80F6-6D139E33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5F898-03C0-E56C-5BFF-FB23E49D4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95C18-0749-967F-D483-4B3E3E05A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2247-6EBB-4725-839D-32F283616D92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9FC6A-C47D-358A-CCB6-4CBF859DA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6FE0A-5B90-ABD8-45C1-63B78B29F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roboflow.com/yolov4-versus-yolov5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2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w.go.kr/LSW/LsiJoLinkP.do?docType=JO&amp;lsNm=%ED%95%99%EA%B5%90%ED%8F%AD%EB%A0%A5%EC%98%88%EB%B0%A9+%EB%B0%8F+%EB%8C%80%EC%B1%85%EC%97%90+%EA%B4%80%ED%95%9C+%EB%B2%95%EB%A5%A0&amp;joNo=000200000&amp;languageType=KO&amp;paras=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OKOGjd3iZkMll2mN_BZufUf6okz3agPf/view?usp=shar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4281EDC-3C3E-EF4B-5DAB-EAE3B029C1A9}"/>
              </a:ext>
            </a:extLst>
          </p:cNvPr>
          <p:cNvSpPr txBox="1"/>
          <p:nvPr/>
        </p:nvSpPr>
        <p:spPr>
          <a:xfrm>
            <a:off x="1094474" y="1461455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6255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융복합 프로젝트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6255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F483D-0EDE-DA14-7C68-2ECD0C94F7CA}"/>
              </a:ext>
            </a:extLst>
          </p:cNvPr>
          <p:cNvSpPr txBox="1"/>
          <p:nvPr/>
        </p:nvSpPr>
        <p:spPr>
          <a:xfrm>
            <a:off x="1056374" y="2078900"/>
            <a:ext cx="4588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Arial"/>
                <a:sym typeface="Arial"/>
              </a:rPr>
              <a:t>슬기로운 지키미</a:t>
            </a:r>
            <a:endParaRPr kumimoji="0" lang="en-US" altLang="ko-KR" sz="4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210 옴니고딕 050" panose="02020603020101020101" pitchFamily="18" charset="-127"/>
              <a:ea typeface="210 옴니고딕 05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17EB61-FC3E-FE62-4EE9-EF3879D6B875}"/>
              </a:ext>
            </a:extLst>
          </p:cNvPr>
          <p:cNvSpPr txBox="1"/>
          <p:nvPr/>
        </p:nvSpPr>
        <p:spPr>
          <a:xfrm>
            <a:off x="13487232" y="7631020"/>
            <a:ext cx="3595856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빅데이터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박수은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서혁준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유영일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  <a:p>
            <a:pPr marL="0" marR="0" lvl="0" indent="0" algn="l" defTabSz="1371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클라우드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박예서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유승지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이기복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  <a:p>
            <a:pPr marL="0" marR="0" lvl="0" indent="0" algn="l" defTabSz="1371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        IoT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김준무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5E084-AB45-CA26-8DC3-5DEC694A5B37}"/>
              </a:ext>
            </a:extLst>
          </p:cNvPr>
          <p:cNvSpPr txBox="1"/>
          <p:nvPr/>
        </p:nvSpPr>
        <p:spPr>
          <a:xfrm>
            <a:off x="16481910" y="9208602"/>
            <a:ext cx="6831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6255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6255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조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6255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EF463E-B2BA-55A4-5230-66C8517318DC}"/>
              </a:ext>
            </a:extLst>
          </p:cNvPr>
          <p:cNvCxnSpPr>
            <a:cxnSpLocks/>
          </p:cNvCxnSpPr>
          <p:nvPr/>
        </p:nvCxnSpPr>
        <p:spPr>
          <a:xfrm>
            <a:off x="1204913" y="9139238"/>
            <a:ext cx="15878175" cy="0"/>
          </a:xfrm>
          <a:prstGeom prst="line">
            <a:avLst/>
          </a:prstGeom>
          <a:ln w="12700" cap="rnd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F944B8-A268-F3E9-4CEC-175D4C913B10}"/>
              </a:ext>
            </a:extLst>
          </p:cNvPr>
          <p:cNvCxnSpPr>
            <a:cxnSpLocks/>
          </p:cNvCxnSpPr>
          <p:nvPr/>
        </p:nvCxnSpPr>
        <p:spPr>
          <a:xfrm>
            <a:off x="1204913" y="1147763"/>
            <a:ext cx="15878175" cy="0"/>
          </a:xfrm>
          <a:prstGeom prst="line">
            <a:avLst/>
          </a:prstGeom>
          <a:ln w="9525" cap="rnd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BDEA7D-530C-C545-6E61-FAA1A6BF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545" y="2148247"/>
            <a:ext cx="3139047" cy="313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D2BD2AC-D950-EA63-E9C2-CD4A6638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325" y="3250332"/>
            <a:ext cx="2896721" cy="28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9F36655-5036-0BA3-F266-89EA92A2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152" y="324993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12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432D07-35DA-2F8F-9FDA-B622D2992B9C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학교폭력위험지표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EF40ED-A65C-5E78-0091-65C8011F4B43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539778-35D0-6E1B-77FD-294BD582E52D}"/>
              </a:ext>
            </a:extLst>
          </p:cNvPr>
          <p:cNvSpPr txBox="1"/>
          <p:nvPr/>
        </p:nvSpPr>
        <p:spPr>
          <a:xfrm>
            <a:off x="6311840" y="2574289"/>
            <a:ext cx="520335" cy="85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400" b="0" i="0" u="none" strike="noStrike" kern="0" cap="none" spc="-2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B4A42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FD6276-E613-2B27-D8AD-0B05C59DC2B7}"/>
              </a:ext>
            </a:extLst>
          </p:cNvPr>
          <p:cNvSpPr txBox="1"/>
          <p:nvPr/>
        </p:nvSpPr>
        <p:spPr>
          <a:xfrm>
            <a:off x="544299" y="3875022"/>
            <a:ext cx="5789055" cy="788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‘</a:t>
            </a: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학교폭력위험도 가중에 영향</a:t>
            </a: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을 미치는 </a:t>
            </a:r>
            <a:endParaRPr kumimoji="0" lang="en-US" altLang="ko-KR" sz="16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서울특별시 자치구 환경을 반영하여 점수를 산정한 상대적 지표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’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FC57DDA-69D0-EF47-EB84-E7EFEFFF54F1}"/>
              </a:ext>
            </a:extLst>
          </p:cNvPr>
          <p:cNvSpPr/>
          <p:nvPr/>
        </p:nvSpPr>
        <p:spPr>
          <a:xfrm>
            <a:off x="1696619" y="2256075"/>
            <a:ext cx="4321481" cy="151937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A6B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환경지표</a:t>
            </a:r>
            <a:endParaRPr kumimoji="0" 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F4E8D1-A97C-C5AC-14B9-657B1C1418D1}"/>
              </a:ext>
            </a:extLst>
          </p:cNvPr>
          <p:cNvSpPr txBox="1"/>
          <p:nvPr/>
        </p:nvSpPr>
        <p:spPr>
          <a:xfrm>
            <a:off x="11726709" y="2574289"/>
            <a:ext cx="409728" cy="85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400" b="0" i="0" u="none" strike="noStrike" kern="0" cap="none" spc="-2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B4A42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-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6E5DA22-963B-628B-A51E-27B429E64342}"/>
              </a:ext>
            </a:extLst>
          </p:cNvPr>
          <p:cNvSpPr/>
          <p:nvPr/>
        </p:nvSpPr>
        <p:spPr>
          <a:xfrm>
            <a:off x="7111488" y="2256075"/>
            <a:ext cx="4321481" cy="151937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A6B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위해지표</a:t>
            </a:r>
            <a:endParaRPr kumimoji="0" 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C423A04-7A89-28EB-FF63-D9170370E388}"/>
              </a:ext>
            </a:extLst>
          </p:cNvPr>
          <p:cNvSpPr/>
          <p:nvPr/>
        </p:nvSpPr>
        <p:spPr>
          <a:xfrm>
            <a:off x="12520289" y="2256075"/>
            <a:ext cx="4321481" cy="151937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A6B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경감지표</a:t>
            </a:r>
            <a:endParaRPr kumimoji="0" 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8929A8-B4E9-7A19-A5A0-B803A956F22B}"/>
              </a:ext>
            </a:extLst>
          </p:cNvPr>
          <p:cNvSpPr txBox="1"/>
          <p:nvPr/>
        </p:nvSpPr>
        <p:spPr>
          <a:xfrm>
            <a:off x="6403667" y="3875022"/>
            <a:ext cx="5789055" cy="788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‘</a:t>
            </a: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학교폭력위험도 가중에 영향</a:t>
            </a: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을 미치는 </a:t>
            </a:r>
            <a:endParaRPr kumimoji="0" lang="en-US" altLang="ko-KR" sz="16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 개별 환경 요인을 반영하여 점수를 산정한 상대적 지표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0C2853-0C7A-18C5-5423-A91B42AF5FA8}"/>
              </a:ext>
            </a:extLst>
          </p:cNvPr>
          <p:cNvSpPr txBox="1"/>
          <p:nvPr/>
        </p:nvSpPr>
        <p:spPr>
          <a:xfrm>
            <a:off x="11781611" y="3875022"/>
            <a:ext cx="5789055" cy="788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‘</a:t>
            </a: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학교폭력위험도 경감에 영향</a:t>
            </a: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을 미치는 </a:t>
            </a:r>
            <a:endParaRPr kumimoji="0" lang="en-US" altLang="ko-KR" sz="16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 개별 환경 요인을 반영하여 점수를 산정한 상대적 지표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’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7B4EC3E-FEC3-9627-7C09-F40A777D3D4D}"/>
              </a:ext>
            </a:extLst>
          </p:cNvPr>
          <p:cNvSpPr/>
          <p:nvPr/>
        </p:nvSpPr>
        <p:spPr>
          <a:xfrm>
            <a:off x="7111488" y="6800131"/>
            <a:ext cx="4321481" cy="1519370"/>
          </a:xfrm>
          <a:prstGeom prst="roundRect">
            <a:avLst>
              <a:gd name="adj" fmla="val 50000"/>
            </a:avLst>
          </a:prstGeom>
          <a:solidFill>
            <a:srgbClr val="A6BB8D"/>
          </a:solidFill>
          <a:ln w="19050">
            <a:solidFill>
              <a:srgbClr val="A6B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학교폭력위험지표</a:t>
            </a:r>
            <a:endParaRPr kumimoji="0" 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DE5C8-0506-B570-8EF1-DBB47E00D15D}"/>
              </a:ext>
            </a:extLst>
          </p:cNvPr>
          <p:cNvSpPr txBox="1"/>
          <p:nvPr/>
        </p:nvSpPr>
        <p:spPr>
          <a:xfrm>
            <a:off x="3994598" y="8354411"/>
            <a:ext cx="10607191" cy="1298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 사회환경요인 환경지표</a:t>
            </a:r>
            <a:r>
              <a:rPr kumimoji="0" lang="en-US" altLang="ko-KR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 학교개별환경요인 위해지표 </a:t>
            </a:r>
            <a:r>
              <a:rPr kumimoji="0" lang="en-US" altLang="ko-KR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· </a:t>
            </a:r>
            <a:r>
              <a:rPr kumimoji="0" lang="ko-KR" altLang="en-US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경감지표로  </a:t>
            </a:r>
            <a:endParaRPr kumimoji="0" lang="en-US" altLang="ko-KR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kumimoji="0" lang="ko-KR" altLang="en-US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환경지표 </a:t>
            </a:r>
            <a:r>
              <a:rPr kumimoji="0" lang="en-US" altLang="ko-KR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+ </a:t>
            </a:r>
            <a:r>
              <a:rPr kumimoji="0" lang="ko-KR" altLang="en-US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위해지표 </a:t>
            </a:r>
            <a:r>
              <a:rPr kumimoji="0" lang="en-US" altLang="ko-KR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– </a:t>
            </a:r>
            <a:r>
              <a:rPr kumimoji="0" lang="ko-KR" altLang="en-US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경감지표</a:t>
            </a:r>
            <a:r>
              <a:rPr kumimoji="0" lang="en-US" altLang="ko-KR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  <a:r>
              <a:rPr kumimoji="0" lang="ko-KR" altLang="en-US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계산하여 학교폭력위험점수와 학교폭력위험도로 구성된 학교폭력위험지표</a:t>
            </a:r>
            <a:r>
              <a:rPr kumimoji="0" lang="ko-KR" altLang="en-US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endParaRPr kumimoji="0" lang="en-US" altLang="ko-KR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63CAEA3-B84D-B493-CA9E-5C89C662BFA7}"/>
              </a:ext>
            </a:extLst>
          </p:cNvPr>
          <p:cNvSpPr/>
          <p:nvPr/>
        </p:nvSpPr>
        <p:spPr>
          <a:xfrm rot="5400000">
            <a:off x="8979840" y="5581076"/>
            <a:ext cx="584775" cy="484632"/>
          </a:xfrm>
          <a:prstGeom prst="rightArrow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FE671-6AC4-FFC7-D31D-B93081AAEB9B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723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786A09-B2D8-D5DF-E346-E6AA22B638F3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398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데이터명세 및 데이터전처리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3621587-F0C4-7704-A40D-D6820322245D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2F50904F-5C62-1D07-0203-F9BD9A01DE73}"/>
              </a:ext>
            </a:extLst>
          </p:cNvPr>
          <p:cNvSpPr/>
          <p:nvPr/>
        </p:nvSpPr>
        <p:spPr>
          <a:xfrm>
            <a:off x="586394" y="2120900"/>
            <a:ext cx="17115212" cy="8048603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25C72912-BB86-942C-A59E-FABA94ABEC1E}"/>
              </a:ext>
            </a:extLst>
          </p:cNvPr>
          <p:cNvGrpSpPr/>
          <p:nvPr/>
        </p:nvGrpSpPr>
        <p:grpSpPr>
          <a:xfrm>
            <a:off x="805970" y="2200924"/>
            <a:ext cx="3552783" cy="2198368"/>
            <a:chOff x="805970" y="2306327"/>
            <a:chExt cx="3552783" cy="2198368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32CDE3BD-BB16-3C7F-95B8-4DAA98D66E86}"/>
                </a:ext>
              </a:extLst>
            </p:cNvPr>
            <p:cNvSpPr txBox="1"/>
            <p:nvPr/>
          </p:nvSpPr>
          <p:spPr>
            <a:xfrm>
              <a:off x="1070673" y="2306327"/>
              <a:ext cx="25410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1.1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학교알리미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조사참여현황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7A3CF099-2C23-A491-3A97-CD78C5B59FD0}"/>
                </a:ext>
              </a:extLst>
            </p:cNvPr>
            <p:cNvSpPr txBox="1"/>
            <p:nvPr/>
          </p:nvSpPr>
          <p:spPr>
            <a:xfrm>
              <a:off x="1070673" y="2678720"/>
              <a:ext cx="29386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1.2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학교알리미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학교폭력 피해시간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150A3400-D282-1515-3A50-7C31E62E0DA0}"/>
                </a:ext>
              </a:extLst>
            </p:cNvPr>
            <p:cNvSpPr txBox="1"/>
            <p:nvPr/>
          </p:nvSpPr>
          <p:spPr>
            <a:xfrm>
              <a:off x="1070673" y="3054870"/>
              <a:ext cx="32880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1.3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학교알리미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학교폭력 피해신고현황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B00B5A6-5FB4-EA72-614F-AB00D8891D88}"/>
                </a:ext>
              </a:extLst>
            </p:cNvPr>
            <p:cNvSpPr txBox="1"/>
            <p:nvPr/>
          </p:nvSpPr>
          <p:spPr>
            <a:xfrm>
              <a:off x="1070673" y="3431020"/>
              <a:ext cx="29386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1.4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학교알리미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학교폭력 피해유형</a:t>
              </a: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D49507B2-0009-FD06-E71F-8E9E21BEFC88}"/>
                </a:ext>
              </a:extLst>
            </p:cNvPr>
            <p:cNvSpPr txBox="1"/>
            <p:nvPr/>
          </p:nvSpPr>
          <p:spPr>
            <a:xfrm>
              <a:off x="1070673" y="3807170"/>
              <a:ext cx="29386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1.5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학교알리미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학교폭력 피해장소</a:t>
              </a: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EF211365-4BF2-BDC0-C65A-EA0249B76A2A}"/>
                </a:ext>
              </a:extLst>
            </p:cNvPr>
            <p:cNvSpPr txBox="1"/>
            <p:nvPr/>
          </p:nvSpPr>
          <p:spPr>
            <a:xfrm>
              <a:off x="1070673" y="4181530"/>
              <a:ext cx="32880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1.6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학교알리미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학교폭력 예방교육시간</a:t>
              </a:r>
            </a:p>
          </p:txBody>
        </p:sp>
        <p:pic>
          <p:nvPicPr>
            <p:cNvPr id="1036" name="Picture 4">
              <a:extLst>
                <a:ext uri="{FF2B5EF4-FFF2-40B4-BE49-F238E27FC236}">
                  <a16:creationId xmlns:a16="http://schemas.microsoft.com/office/drawing/2014/main" id="{60B32B43-B33B-1525-9803-2975C9BDA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233009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4">
              <a:extLst>
                <a:ext uri="{FF2B5EF4-FFF2-40B4-BE49-F238E27FC236}">
                  <a16:creationId xmlns:a16="http://schemas.microsoft.com/office/drawing/2014/main" id="{FF50F2A0-57B2-B6EC-D930-1C8300DE5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2703879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4">
              <a:extLst>
                <a:ext uri="{FF2B5EF4-FFF2-40B4-BE49-F238E27FC236}">
                  <a16:creationId xmlns:a16="http://schemas.microsoft.com/office/drawing/2014/main" id="{4FCEDF74-C043-FB1D-045A-2993B2969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3079841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4">
              <a:extLst>
                <a:ext uri="{FF2B5EF4-FFF2-40B4-BE49-F238E27FC236}">
                  <a16:creationId xmlns:a16="http://schemas.microsoft.com/office/drawing/2014/main" id="{C2979E67-D0C1-0DA7-D9E1-39E60994C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3453699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4">
              <a:extLst>
                <a:ext uri="{FF2B5EF4-FFF2-40B4-BE49-F238E27FC236}">
                  <a16:creationId xmlns:a16="http://schemas.microsoft.com/office/drawing/2014/main" id="{1F610C45-C1E3-5310-48FF-19B6153A2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382880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4">
              <a:extLst>
                <a:ext uri="{FF2B5EF4-FFF2-40B4-BE49-F238E27FC236}">
                  <a16:creationId xmlns:a16="http://schemas.microsoft.com/office/drawing/2014/main" id="{98FA53EF-2E65-5B1F-1D13-468421F49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41922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10EB9F70-07FF-DF97-E9D3-29F18408E3F0}"/>
              </a:ext>
            </a:extLst>
          </p:cNvPr>
          <p:cNvGrpSpPr/>
          <p:nvPr/>
        </p:nvGrpSpPr>
        <p:grpSpPr>
          <a:xfrm>
            <a:off x="805970" y="4796376"/>
            <a:ext cx="2303310" cy="323165"/>
            <a:chOff x="841970" y="4960689"/>
            <a:chExt cx="2303310" cy="323165"/>
          </a:xfrm>
        </p:grpSpPr>
        <p:pic>
          <p:nvPicPr>
            <p:cNvPr id="1043" name="Picture 2">
              <a:extLst>
                <a:ext uri="{FF2B5EF4-FFF2-40B4-BE49-F238E27FC236}">
                  <a16:creationId xmlns:a16="http://schemas.microsoft.com/office/drawing/2014/main" id="{FE77DA16-48B6-F95B-35E2-D4B19501A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970" y="5016074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8451F35D-4995-177B-B0AD-4A877DB10E79}"/>
                </a:ext>
              </a:extLst>
            </p:cNvPr>
            <p:cNvSpPr txBox="1"/>
            <p:nvPr/>
          </p:nvSpPr>
          <p:spPr>
            <a:xfrm>
              <a:off x="1070673" y="4960689"/>
              <a:ext cx="20746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나이스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학교기본정보</a:t>
              </a:r>
            </a:p>
          </p:txBody>
        </p:sp>
      </p:grp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32A64DC9-0D15-00E8-98AD-D5DEB1C181BC}"/>
              </a:ext>
            </a:extLst>
          </p:cNvPr>
          <p:cNvCxnSpPr>
            <a:cxnSpLocks/>
          </p:cNvCxnSpPr>
          <p:nvPr/>
        </p:nvCxnSpPr>
        <p:spPr>
          <a:xfrm flipV="1">
            <a:off x="596841" y="4426198"/>
            <a:ext cx="17130205" cy="8818"/>
          </a:xfrm>
          <a:prstGeom prst="line">
            <a:avLst/>
          </a:prstGeom>
          <a:ln>
            <a:solidFill>
              <a:srgbClr val="3C6255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420620-04B8-A165-B70E-802FBE50C968}"/>
              </a:ext>
            </a:extLst>
          </p:cNvPr>
          <p:cNvCxnSpPr>
            <a:cxnSpLocks/>
          </p:cNvCxnSpPr>
          <p:nvPr/>
        </p:nvCxnSpPr>
        <p:spPr>
          <a:xfrm>
            <a:off x="7977577" y="2127221"/>
            <a:ext cx="0" cy="8049600"/>
          </a:xfrm>
          <a:prstGeom prst="line">
            <a:avLst/>
          </a:prstGeom>
          <a:ln>
            <a:solidFill>
              <a:srgbClr val="3C6255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52B2E8A-5281-9178-1C6A-C739246EE435}"/>
              </a:ext>
            </a:extLst>
          </p:cNvPr>
          <p:cNvSpPr txBox="1"/>
          <p:nvPr/>
        </p:nvSpPr>
        <p:spPr>
          <a:xfrm>
            <a:off x="8078465" y="2804422"/>
            <a:ext cx="9241632" cy="1024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Selenium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라이브러리로 서울특별시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320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개 고등학교의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‘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학교폭력실태조사결과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’, ‘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대상별 학교폭력 예방교육 실적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크롤링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자치구별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고등학교별 변수의 값 범위를 일정한 수준으로 맞추기 위해 학교폭력피해응답수로 피처 스케일링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개별 고등학교 특성이 담긴 데이터이지만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자치구의 특성을 파악하기 위해 자치구별로 분리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78FB9CC0-9BF7-6A56-32B5-DAE23DC79682}"/>
              </a:ext>
            </a:extLst>
          </p:cNvPr>
          <p:cNvSpPr txBox="1"/>
          <p:nvPr/>
        </p:nvSpPr>
        <p:spPr>
          <a:xfrm>
            <a:off x="8078465" y="4395582"/>
            <a:ext cx="9578263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서울특별시에 존재하지 않는 고등학교 제거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학교알리미에서 크롤링한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320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개 고등학교를 기준으로 일치하지 않는 고등학교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(ex.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방송통신고등학교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학력인정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데이터 제거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카카오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Map API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를 이용하여 고등학교 위치 위경도 매핑</a:t>
            </a:r>
          </a:p>
        </p:txBody>
      </p: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151D6742-4CA7-C05F-A617-694297E9BBEA}"/>
              </a:ext>
            </a:extLst>
          </p:cNvPr>
          <p:cNvCxnSpPr>
            <a:cxnSpLocks/>
          </p:cNvCxnSpPr>
          <p:nvPr/>
        </p:nvCxnSpPr>
        <p:spPr>
          <a:xfrm flipV="1">
            <a:off x="621844" y="5419965"/>
            <a:ext cx="17079762" cy="20102"/>
          </a:xfrm>
          <a:prstGeom prst="line">
            <a:avLst/>
          </a:prstGeom>
          <a:ln>
            <a:solidFill>
              <a:srgbClr val="3C6255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FD08BA60-1FFB-DB8B-A311-49FD3D237CBE}"/>
              </a:ext>
            </a:extLst>
          </p:cNvPr>
          <p:cNvGrpSpPr/>
          <p:nvPr/>
        </p:nvGrpSpPr>
        <p:grpSpPr>
          <a:xfrm>
            <a:off x="812403" y="5663417"/>
            <a:ext cx="3701128" cy="323165"/>
            <a:chOff x="805970" y="5932644"/>
            <a:chExt cx="3701128" cy="323165"/>
          </a:xfrm>
        </p:grpSpPr>
        <p:pic>
          <p:nvPicPr>
            <p:cNvPr id="1051" name="Picture 2">
              <a:extLst>
                <a:ext uri="{FF2B5EF4-FFF2-40B4-BE49-F238E27FC236}">
                  <a16:creationId xmlns:a16="http://schemas.microsoft.com/office/drawing/2014/main" id="{1BA43C38-237A-F901-0DA1-F862EE75E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598802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32857DDE-A053-23C8-49E4-0B5524F97242}"/>
                </a:ext>
              </a:extLst>
            </p:cNvPr>
            <p:cNvSpPr txBox="1"/>
            <p:nvPr/>
          </p:nvSpPr>
          <p:spPr>
            <a:xfrm>
              <a:off x="1034673" y="5932644"/>
              <a:ext cx="34724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공공데이터포털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경찰관서위치주소현황</a:t>
              </a:r>
            </a:p>
          </p:txBody>
        </p:sp>
      </p:grpSp>
      <p:sp>
        <p:nvSpPr>
          <p:cNvPr id="1053" name="TextBox 1052">
            <a:extLst>
              <a:ext uri="{FF2B5EF4-FFF2-40B4-BE49-F238E27FC236}">
                <a16:creationId xmlns:a16="http://schemas.microsoft.com/office/drawing/2014/main" id="{DF27D63D-6F71-073B-E94B-8EE283AA8881}"/>
              </a:ext>
            </a:extLst>
          </p:cNvPr>
          <p:cNvSpPr txBox="1"/>
          <p:nvPr/>
        </p:nvSpPr>
        <p:spPr>
          <a:xfrm>
            <a:off x="8089053" y="5450803"/>
            <a:ext cx="5166799" cy="701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서울특별시에 존재하지 않는 경찰서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지구대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파출소 데이터 제거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카카오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Map API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를 이용하여 경찰관서 위치 위경도 매핑</a:t>
            </a:r>
          </a:p>
        </p:txBody>
      </p: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59045E1F-53FD-B12D-73B0-007FCDBBD7CB}"/>
              </a:ext>
            </a:extLst>
          </p:cNvPr>
          <p:cNvCxnSpPr>
            <a:cxnSpLocks/>
            <a:endCxn id="1027" idx="3"/>
          </p:cNvCxnSpPr>
          <p:nvPr/>
        </p:nvCxnSpPr>
        <p:spPr>
          <a:xfrm flipV="1">
            <a:off x="596841" y="6145202"/>
            <a:ext cx="17104765" cy="26376"/>
          </a:xfrm>
          <a:prstGeom prst="line">
            <a:avLst/>
          </a:prstGeom>
          <a:ln>
            <a:solidFill>
              <a:srgbClr val="3C6255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21DD8E2D-09A9-40CD-1B6D-4FB2CA97666F}"/>
              </a:ext>
            </a:extLst>
          </p:cNvPr>
          <p:cNvGrpSpPr/>
          <p:nvPr/>
        </p:nvGrpSpPr>
        <p:grpSpPr>
          <a:xfrm>
            <a:off x="805970" y="6396865"/>
            <a:ext cx="4898743" cy="323165"/>
            <a:chOff x="805970" y="6710783"/>
            <a:chExt cx="4898743" cy="323165"/>
          </a:xfrm>
        </p:grpSpPr>
        <p:pic>
          <p:nvPicPr>
            <p:cNvPr id="1056" name="Picture 2">
              <a:extLst>
                <a:ext uri="{FF2B5EF4-FFF2-40B4-BE49-F238E27FC236}">
                  <a16:creationId xmlns:a16="http://schemas.microsoft.com/office/drawing/2014/main" id="{CB53B6AA-0DC7-8996-840E-F4F7D97CC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676775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44F96ECD-0A9B-AA4C-E6E4-7141BBCE5BF0}"/>
                </a:ext>
              </a:extLst>
            </p:cNvPr>
            <p:cNvSpPr txBox="1"/>
            <p:nvPr/>
          </p:nvSpPr>
          <p:spPr>
            <a:xfrm>
              <a:off x="1055683" y="6710783"/>
              <a:ext cx="46490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공공데이터포털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소상공인시장진흥공단상가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(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상권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)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정보</a:t>
              </a:r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D63079A9-8E7D-C9C6-0EFE-4B51B679EED3}"/>
              </a:ext>
            </a:extLst>
          </p:cNvPr>
          <p:cNvSpPr txBox="1"/>
          <p:nvPr/>
        </p:nvSpPr>
        <p:spPr>
          <a:xfrm>
            <a:off x="8089052" y="6187499"/>
            <a:ext cx="7021474" cy="701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서울특별시에 존재하지 않는 상가업소 제거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영업 중인 상가업소 중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청소년 보호법을 근거로 청소년 출입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&amp;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고용 금지업소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데이터만 추출</a:t>
            </a:r>
          </a:p>
        </p:txBody>
      </p: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B920E626-A41B-4247-C710-B912EAE3BA53}"/>
              </a:ext>
            </a:extLst>
          </p:cNvPr>
          <p:cNvCxnSpPr>
            <a:cxnSpLocks/>
          </p:cNvCxnSpPr>
          <p:nvPr/>
        </p:nvCxnSpPr>
        <p:spPr>
          <a:xfrm>
            <a:off x="621844" y="6921646"/>
            <a:ext cx="17099612" cy="0"/>
          </a:xfrm>
          <a:prstGeom prst="line">
            <a:avLst/>
          </a:prstGeom>
          <a:ln>
            <a:solidFill>
              <a:srgbClr val="3C6255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1BAA457F-09EB-DCD1-25A2-177D6F4E9961}"/>
              </a:ext>
            </a:extLst>
          </p:cNvPr>
          <p:cNvGrpSpPr/>
          <p:nvPr/>
        </p:nvGrpSpPr>
        <p:grpSpPr>
          <a:xfrm>
            <a:off x="805970" y="7041209"/>
            <a:ext cx="3351674" cy="323165"/>
            <a:chOff x="805970" y="5932644"/>
            <a:chExt cx="3351674" cy="323165"/>
          </a:xfrm>
        </p:grpSpPr>
        <p:pic>
          <p:nvPicPr>
            <p:cNvPr id="1061" name="Picture 2">
              <a:extLst>
                <a:ext uri="{FF2B5EF4-FFF2-40B4-BE49-F238E27FC236}">
                  <a16:creationId xmlns:a16="http://schemas.microsoft.com/office/drawing/2014/main" id="{8836DBE9-DCB9-56D8-4E61-FE48F84E2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598802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3E1B1E73-8D3E-A9CF-52DE-50B5B6093180}"/>
                </a:ext>
              </a:extLst>
            </p:cNvPr>
            <p:cNvSpPr txBox="1"/>
            <p:nvPr/>
          </p:nvSpPr>
          <p:spPr>
            <a:xfrm>
              <a:off x="1034673" y="5932644"/>
              <a:ext cx="31229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5.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서울열린데이터광장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서울생활인구</a:t>
              </a:r>
            </a:p>
          </p:txBody>
        </p:sp>
      </p:grp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8BFB90B-B833-D87E-CD88-A5AD0F4462FC}"/>
              </a:ext>
            </a:extLst>
          </p:cNvPr>
          <p:cNvCxnSpPr>
            <a:cxnSpLocks/>
          </p:cNvCxnSpPr>
          <p:nvPr/>
        </p:nvCxnSpPr>
        <p:spPr>
          <a:xfrm>
            <a:off x="621844" y="7477149"/>
            <a:ext cx="17079762" cy="0"/>
          </a:xfrm>
          <a:prstGeom prst="line">
            <a:avLst/>
          </a:prstGeom>
          <a:ln>
            <a:solidFill>
              <a:srgbClr val="3C6255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C9A1CB26-477A-265C-F8AB-CBAA0BB1BD19}"/>
              </a:ext>
            </a:extLst>
          </p:cNvPr>
          <p:cNvGrpSpPr/>
          <p:nvPr/>
        </p:nvGrpSpPr>
        <p:grpSpPr>
          <a:xfrm>
            <a:off x="805970" y="7582579"/>
            <a:ext cx="3701128" cy="323165"/>
            <a:chOff x="805970" y="5932644"/>
            <a:chExt cx="3701128" cy="323165"/>
          </a:xfrm>
        </p:grpSpPr>
        <p:pic>
          <p:nvPicPr>
            <p:cNvPr id="1065" name="Picture 2">
              <a:extLst>
                <a:ext uri="{FF2B5EF4-FFF2-40B4-BE49-F238E27FC236}">
                  <a16:creationId xmlns:a16="http://schemas.microsoft.com/office/drawing/2014/main" id="{FBD85AA5-F3D3-3822-F398-6A8557692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598802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FFD27522-74D8-7C58-97C1-F6ECCB4D0F66}"/>
                </a:ext>
              </a:extLst>
            </p:cNvPr>
            <p:cNvSpPr txBox="1"/>
            <p:nvPr/>
          </p:nvSpPr>
          <p:spPr>
            <a:xfrm>
              <a:off x="1034673" y="5932644"/>
              <a:ext cx="34724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6.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서울열린데이터광장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서울시다문화가정</a:t>
              </a:r>
            </a:p>
          </p:txBody>
        </p:sp>
      </p:grp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69A812D3-260D-825B-42E2-9C3AFD89CC05}"/>
              </a:ext>
            </a:extLst>
          </p:cNvPr>
          <p:cNvGrpSpPr/>
          <p:nvPr/>
        </p:nvGrpSpPr>
        <p:grpSpPr>
          <a:xfrm>
            <a:off x="805970" y="7924737"/>
            <a:ext cx="4225310" cy="323165"/>
            <a:chOff x="805970" y="5932644"/>
            <a:chExt cx="4225310" cy="323165"/>
          </a:xfrm>
        </p:grpSpPr>
        <p:pic>
          <p:nvPicPr>
            <p:cNvPr id="1068" name="Picture 2">
              <a:extLst>
                <a:ext uri="{FF2B5EF4-FFF2-40B4-BE49-F238E27FC236}">
                  <a16:creationId xmlns:a16="http://schemas.microsoft.com/office/drawing/2014/main" id="{2D1958EB-BF5D-4E27-C4A5-FECC4AF1B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598802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92A12EB3-CF9D-866F-2430-F40CC751453D}"/>
                </a:ext>
              </a:extLst>
            </p:cNvPr>
            <p:cNvSpPr txBox="1"/>
            <p:nvPr/>
          </p:nvSpPr>
          <p:spPr>
            <a:xfrm>
              <a:off x="1034673" y="5932644"/>
              <a:ext cx="39966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7.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서울열린데이터광장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서울시저소득한부모가족</a:t>
              </a: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0AE6CC79-F2E0-266D-58EE-E483B714D962}"/>
              </a:ext>
            </a:extLst>
          </p:cNvPr>
          <p:cNvGrpSpPr/>
          <p:nvPr/>
        </p:nvGrpSpPr>
        <p:grpSpPr>
          <a:xfrm>
            <a:off x="812403" y="8412197"/>
            <a:ext cx="3875855" cy="323165"/>
            <a:chOff x="805970" y="5932644"/>
            <a:chExt cx="3875855" cy="323165"/>
          </a:xfrm>
        </p:grpSpPr>
        <p:pic>
          <p:nvPicPr>
            <p:cNvPr id="1071" name="Picture 2">
              <a:extLst>
                <a:ext uri="{FF2B5EF4-FFF2-40B4-BE49-F238E27FC236}">
                  <a16:creationId xmlns:a16="http://schemas.microsoft.com/office/drawing/2014/main" id="{3F88DBC6-9EBD-97B4-CEDD-ADE9AACBE6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598802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72E88AFF-9ECA-1668-F8D1-BE406DC34437}"/>
                </a:ext>
              </a:extLst>
            </p:cNvPr>
            <p:cNvSpPr txBox="1"/>
            <p:nvPr/>
          </p:nvSpPr>
          <p:spPr>
            <a:xfrm>
              <a:off x="1034673" y="5932644"/>
              <a:ext cx="364715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8.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서울열린데이터광장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서울시소득인식수준</a:t>
              </a:r>
            </a:p>
          </p:txBody>
        </p:sp>
      </p:grpSp>
      <p:sp>
        <p:nvSpPr>
          <p:cNvPr id="1073" name="TextBox 1072">
            <a:extLst>
              <a:ext uri="{FF2B5EF4-FFF2-40B4-BE49-F238E27FC236}">
                <a16:creationId xmlns:a16="http://schemas.microsoft.com/office/drawing/2014/main" id="{6DA36CF8-4F86-1459-B66C-C71DB4B49CFE}"/>
              </a:ext>
            </a:extLst>
          </p:cNvPr>
          <p:cNvSpPr txBox="1"/>
          <p:nvPr/>
        </p:nvSpPr>
        <p:spPr>
          <a:xfrm>
            <a:off x="1041106" y="8853687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5C3B42D3-F5F2-3E9D-FD62-7D4CBC98B650}"/>
              </a:ext>
            </a:extLst>
          </p:cNvPr>
          <p:cNvCxnSpPr>
            <a:cxnSpLocks/>
          </p:cNvCxnSpPr>
          <p:nvPr/>
        </p:nvCxnSpPr>
        <p:spPr>
          <a:xfrm>
            <a:off x="596841" y="8287520"/>
            <a:ext cx="17104765" cy="0"/>
          </a:xfrm>
          <a:prstGeom prst="line">
            <a:avLst/>
          </a:prstGeom>
          <a:ln>
            <a:solidFill>
              <a:srgbClr val="3C6255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TextBox 1074">
            <a:extLst>
              <a:ext uri="{FF2B5EF4-FFF2-40B4-BE49-F238E27FC236}">
                <a16:creationId xmlns:a16="http://schemas.microsoft.com/office/drawing/2014/main" id="{BDC24984-2453-BBB8-5749-A9EC0C211785}"/>
              </a:ext>
            </a:extLst>
          </p:cNvPr>
          <p:cNvSpPr txBox="1"/>
          <p:nvPr/>
        </p:nvSpPr>
        <p:spPr>
          <a:xfrm>
            <a:off x="8089052" y="7688899"/>
            <a:ext cx="7446269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자치구별 변수의 값 범위를 일정한 수준으로 맞추기 위해 서울시 자치구 가구수로 피처 스케일링</a:t>
            </a:r>
          </a:p>
        </p:txBody>
      </p: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158F5AAC-30A3-E840-B299-4F972AAA18B1}"/>
              </a:ext>
            </a:extLst>
          </p:cNvPr>
          <p:cNvCxnSpPr>
            <a:cxnSpLocks/>
          </p:cNvCxnSpPr>
          <p:nvPr/>
        </p:nvCxnSpPr>
        <p:spPr>
          <a:xfrm flipV="1">
            <a:off x="591251" y="8825353"/>
            <a:ext cx="17130205" cy="8818"/>
          </a:xfrm>
          <a:prstGeom prst="line">
            <a:avLst/>
          </a:prstGeom>
          <a:ln>
            <a:solidFill>
              <a:srgbClr val="3C6255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FED6F765-45EB-9190-4118-207D75AFE952}"/>
              </a:ext>
            </a:extLst>
          </p:cNvPr>
          <p:cNvGrpSpPr/>
          <p:nvPr/>
        </p:nvGrpSpPr>
        <p:grpSpPr>
          <a:xfrm>
            <a:off x="812403" y="8988057"/>
            <a:ext cx="3526401" cy="323165"/>
            <a:chOff x="805970" y="5932644"/>
            <a:chExt cx="3526401" cy="323165"/>
          </a:xfrm>
        </p:grpSpPr>
        <p:pic>
          <p:nvPicPr>
            <p:cNvPr id="1078" name="Picture 2">
              <a:extLst>
                <a:ext uri="{FF2B5EF4-FFF2-40B4-BE49-F238E27FC236}">
                  <a16:creationId xmlns:a16="http://schemas.microsoft.com/office/drawing/2014/main" id="{533AD5AB-C2A0-BD06-A09C-CE9ACED6B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598802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F13F928D-4EFC-02FC-A5FE-81E4631C5940}"/>
                </a:ext>
              </a:extLst>
            </p:cNvPr>
            <p:cNvSpPr txBox="1"/>
            <p:nvPr/>
          </p:nvSpPr>
          <p:spPr>
            <a:xfrm>
              <a:off x="1034673" y="5932644"/>
              <a:ext cx="329769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9.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스마트치안빅데이터플랫폼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학교폭력</a:t>
              </a:r>
            </a:p>
          </p:txBody>
        </p:sp>
      </p:grp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A789BB24-838C-7A25-05EC-07198B03DE7F}"/>
              </a:ext>
            </a:extLst>
          </p:cNvPr>
          <p:cNvGrpSpPr/>
          <p:nvPr/>
        </p:nvGrpSpPr>
        <p:grpSpPr>
          <a:xfrm>
            <a:off x="812403" y="9386123"/>
            <a:ext cx="4866511" cy="323165"/>
            <a:chOff x="805970" y="5932644"/>
            <a:chExt cx="4866511" cy="323165"/>
          </a:xfrm>
        </p:grpSpPr>
        <p:pic>
          <p:nvPicPr>
            <p:cNvPr id="1081" name="Picture 2">
              <a:extLst>
                <a:ext uri="{FF2B5EF4-FFF2-40B4-BE49-F238E27FC236}">
                  <a16:creationId xmlns:a16="http://schemas.microsoft.com/office/drawing/2014/main" id="{30DE69AC-CDB1-2C9E-82C4-E4C68B984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598802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FEE7B53A-8F99-82BA-862B-54FCAC5F1532}"/>
                </a:ext>
              </a:extLst>
            </p:cNvPr>
            <p:cNvSpPr txBox="1"/>
            <p:nvPr/>
          </p:nvSpPr>
          <p:spPr>
            <a:xfrm>
              <a:off x="1034673" y="5932644"/>
              <a:ext cx="46378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10.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 스마트치안빅데이터플랫폼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청소년비행학교폭력영향</a:t>
              </a:r>
            </a:p>
          </p:txBody>
        </p: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79DA4B22-5A56-4BF1-DC35-A0D2011A1CBB}"/>
              </a:ext>
            </a:extLst>
          </p:cNvPr>
          <p:cNvGrpSpPr/>
          <p:nvPr/>
        </p:nvGrpSpPr>
        <p:grpSpPr>
          <a:xfrm>
            <a:off x="812403" y="9766904"/>
            <a:ext cx="4693387" cy="323165"/>
            <a:chOff x="805970" y="5932644"/>
            <a:chExt cx="4693387" cy="323165"/>
          </a:xfrm>
        </p:grpSpPr>
        <p:pic>
          <p:nvPicPr>
            <p:cNvPr id="1084" name="Picture 2">
              <a:extLst>
                <a:ext uri="{FF2B5EF4-FFF2-40B4-BE49-F238E27FC236}">
                  <a16:creationId xmlns:a16="http://schemas.microsoft.com/office/drawing/2014/main" id="{DECEF8C5-F37F-8B2D-12DD-6DDC06FE3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598802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5" name="TextBox 1084">
              <a:extLst>
                <a:ext uri="{FF2B5EF4-FFF2-40B4-BE49-F238E27FC236}">
                  <a16:creationId xmlns:a16="http://schemas.microsoft.com/office/drawing/2014/main" id="{83B6F9CA-3F2E-66E3-15EE-D2339C54E077}"/>
                </a:ext>
              </a:extLst>
            </p:cNvPr>
            <p:cNvSpPr txBox="1"/>
            <p:nvPr/>
          </p:nvSpPr>
          <p:spPr>
            <a:xfrm>
              <a:off x="1034673" y="5932644"/>
              <a:ext cx="44646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11.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스마트치안빅데이터플랫폼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_112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신고영향요소융합</a:t>
              </a:r>
            </a:p>
          </p:txBody>
        </p: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94C8C498-C5D3-A3AA-D506-ED2B66C0172F}"/>
              </a:ext>
            </a:extLst>
          </p:cNvPr>
          <p:cNvSpPr txBox="1"/>
          <p:nvPr/>
        </p:nvSpPr>
        <p:spPr>
          <a:xfrm>
            <a:off x="8078465" y="8826538"/>
            <a:ext cx="8901796" cy="1347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실제로 신고된 고등학생 학교폭력신고수 피처 사용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소득인식수준 피처 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사건종별가정폭력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사건종별데이트폭력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피처 사용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자치구별 변수의 값 범위를 일정한 수준으로 맞추기 위해 서울시 자치구 가구수와 주민등록상인구수로 피처 스케일링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0F19D996-66BF-4BA9-DEA1-CCFCBBDB0D78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FA348AA5-B3C2-4A76-327E-466C7B66FF67}"/>
              </a:ext>
            </a:extLst>
          </p:cNvPr>
          <p:cNvSpPr txBox="1"/>
          <p:nvPr/>
        </p:nvSpPr>
        <p:spPr>
          <a:xfrm>
            <a:off x="805970" y="1708885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데이터명세</a:t>
            </a:r>
          </a:p>
        </p:txBody>
      </p: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9B561819-B3A6-D6ED-E534-105719589ABF}"/>
              </a:ext>
            </a:extLst>
          </p:cNvPr>
          <p:cNvSpPr/>
          <p:nvPr/>
        </p:nvSpPr>
        <p:spPr>
          <a:xfrm>
            <a:off x="7968677" y="1799803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E3EF8BD0-EC1F-B846-14FC-C84B4D33A84B}"/>
              </a:ext>
            </a:extLst>
          </p:cNvPr>
          <p:cNvSpPr txBox="1"/>
          <p:nvPr/>
        </p:nvSpPr>
        <p:spPr>
          <a:xfrm>
            <a:off x="8188254" y="1742513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데이터전처리 및 스케일링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8604D-97C8-190F-3D2F-8EC33C550BFC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07A23-260A-107A-2E77-E4D5ADCA8F34}"/>
              </a:ext>
            </a:extLst>
          </p:cNvPr>
          <p:cNvSpPr txBox="1"/>
          <p:nvPr/>
        </p:nvSpPr>
        <p:spPr>
          <a:xfrm>
            <a:off x="8089052" y="7024736"/>
            <a:ext cx="3951723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자치구 기준으로 고등학생 일별 생활인구 평균  </a:t>
            </a:r>
          </a:p>
        </p:txBody>
      </p:sp>
    </p:spTree>
    <p:extLst>
      <p:ext uri="{BB962C8B-B14F-4D97-AF65-F5344CB8AC3E}">
        <p14:creationId xmlns:p14="http://schemas.microsoft.com/office/powerpoint/2010/main" val="310262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1D3115-0EA5-9CD2-4B27-921D9D6BAD26}"/>
              </a:ext>
            </a:extLst>
          </p:cNvPr>
          <p:cNvSpPr/>
          <p:nvPr/>
        </p:nvSpPr>
        <p:spPr>
          <a:xfrm>
            <a:off x="586394" y="2120900"/>
            <a:ext cx="17115212" cy="8048603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786A09-B2D8-D5DF-E346-E6AA22B638F3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398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데이터명세 및 데이터전처리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19280B-9E03-48CF-E77B-B322FF7CDDE5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3621587-F0C4-7704-A40D-D6820322245D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BB9AFF5-7FC4-5275-E619-18459C319483}"/>
              </a:ext>
            </a:extLst>
          </p:cNvPr>
          <p:cNvSpPr txBox="1"/>
          <p:nvPr/>
        </p:nvSpPr>
        <p:spPr>
          <a:xfrm>
            <a:off x="805970" y="1708885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학교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500m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반경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E37880C-2ADF-7EC6-33DB-5B1E0B0ED241}"/>
              </a:ext>
            </a:extLst>
          </p:cNvPr>
          <p:cNvGrpSpPr/>
          <p:nvPr/>
        </p:nvGrpSpPr>
        <p:grpSpPr>
          <a:xfrm>
            <a:off x="1176021" y="2324888"/>
            <a:ext cx="2303310" cy="323165"/>
            <a:chOff x="841970" y="4960689"/>
            <a:chExt cx="2303310" cy="323165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D0169ED1-C9D1-4F74-1883-FE2865FAF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970" y="5016074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77165F-575C-0E28-34E1-1729CC3531FB}"/>
                </a:ext>
              </a:extLst>
            </p:cNvPr>
            <p:cNvSpPr txBox="1"/>
            <p:nvPr/>
          </p:nvSpPr>
          <p:spPr>
            <a:xfrm>
              <a:off x="1070673" y="4960689"/>
              <a:ext cx="20746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나이스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학교기본정보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708C195-05E4-90F4-C218-11E8FB83193F}"/>
              </a:ext>
            </a:extLst>
          </p:cNvPr>
          <p:cNvSpPr txBox="1"/>
          <p:nvPr/>
        </p:nvSpPr>
        <p:spPr>
          <a:xfrm>
            <a:off x="5105400" y="6237356"/>
            <a:ext cx="85860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파이썬 라이브러리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Haversine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패키지 이용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 위경도 기준으로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500m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거리 계산 후 학교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500m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반경 내 설치된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CCTV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대수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/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경찰관서수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/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청소년유해업소수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2C2AD5A4-884E-EFCC-75BE-6ADAB07BF7A5}"/>
              </a:ext>
            </a:extLst>
          </p:cNvPr>
          <p:cNvGrpSpPr/>
          <p:nvPr/>
        </p:nvGrpSpPr>
        <p:grpSpPr>
          <a:xfrm>
            <a:off x="3759981" y="2322090"/>
            <a:ext cx="3701128" cy="323165"/>
            <a:chOff x="805970" y="5932644"/>
            <a:chExt cx="3701128" cy="323165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0B6B001B-3AD2-6769-053B-B822FC770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598802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03FE787-1A92-5859-792F-3D923637909D}"/>
                </a:ext>
              </a:extLst>
            </p:cNvPr>
            <p:cNvSpPr txBox="1"/>
            <p:nvPr/>
          </p:nvSpPr>
          <p:spPr>
            <a:xfrm>
              <a:off x="1034673" y="5932644"/>
              <a:ext cx="34724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공공데이터포털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경찰관서위치주소현황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C5BC681-1A1A-538D-ACF6-BE2CCE51B859}"/>
              </a:ext>
            </a:extLst>
          </p:cNvPr>
          <p:cNvGrpSpPr/>
          <p:nvPr/>
        </p:nvGrpSpPr>
        <p:grpSpPr>
          <a:xfrm>
            <a:off x="7967482" y="2322090"/>
            <a:ext cx="4892682" cy="323165"/>
            <a:chOff x="4938446" y="6317887"/>
            <a:chExt cx="4892682" cy="323165"/>
          </a:xfrm>
        </p:grpSpPr>
        <p:pic>
          <p:nvPicPr>
            <p:cNvPr id="92" name="Picture 2">
              <a:extLst>
                <a:ext uri="{FF2B5EF4-FFF2-40B4-BE49-F238E27FC236}">
                  <a16:creationId xmlns:a16="http://schemas.microsoft.com/office/drawing/2014/main" id="{32F7134D-ED1D-C63A-346B-096154CBF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446" y="6373904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362D01F-D7EB-6D45-FC2D-98DE477E79EC}"/>
                </a:ext>
              </a:extLst>
            </p:cNvPr>
            <p:cNvSpPr txBox="1"/>
            <p:nvPr/>
          </p:nvSpPr>
          <p:spPr>
            <a:xfrm>
              <a:off x="5182098" y="6317887"/>
              <a:ext cx="46490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공공데이터포털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소상공인시장진흥공단상가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(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상권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)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정보</a:t>
              </a: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794DF5FC-074A-4B07-A1A3-033A630375DF}"/>
              </a:ext>
            </a:extLst>
          </p:cNvPr>
          <p:cNvSpPr txBox="1"/>
          <p:nvPr/>
        </p:nvSpPr>
        <p:spPr>
          <a:xfrm>
            <a:off x="2603204" y="8857554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984ACFEC-56C4-EA3F-02F0-BFF80835D8F9}"/>
              </a:ext>
            </a:extLst>
          </p:cNvPr>
          <p:cNvGrpSpPr/>
          <p:nvPr/>
        </p:nvGrpSpPr>
        <p:grpSpPr>
          <a:xfrm>
            <a:off x="13140581" y="2322090"/>
            <a:ext cx="4015487" cy="323165"/>
            <a:chOff x="805970" y="6710783"/>
            <a:chExt cx="4015487" cy="323165"/>
          </a:xfrm>
        </p:grpSpPr>
        <p:pic>
          <p:nvPicPr>
            <p:cNvPr id="1038" name="Picture 2">
              <a:extLst>
                <a:ext uri="{FF2B5EF4-FFF2-40B4-BE49-F238E27FC236}">
                  <a16:creationId xmlns:a16="http://schemas.microsoft.com/office/drawing/2014/main" id="{AA82CD0F-30B1-5E00-6871-418432EB9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0" y="6767759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FD7236E2-91B7-1ACE-F612-BF84DD24F6FF}"/>
                </a:ext>
              </a:extLst>
            </p:cNvPr>
            <p:cNvSpPr txBox="1"/>
            <p:nvPr/>
          </p:nvSpPr>
          <p:spPr>
            <a:xfrm>
              <a:off x="1055683" y="6710783"/>
              <a:ext cx="376577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서울열린데이터광장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서울시 </a:t>
              </a: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cctv</a:t>
              </a:r>
              <a:r>
                <a:rPr kumimoji="0" lang="ko-KR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설치 현황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408F3E-326A-5F54-DC5A-6D6DB0BF6816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736211" y="2921787"/>
            <a:ext cx="10815578" cy="3035380"/>
            <a:chOff x="3961466" y="3048435"/>
            <a:chExt cx="10815578" cy="303538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0AEF576-BAEB-BDE4-CE24-D6F2EAAB70F0}"/>
                </a:ext>
              </a:extLst>
            </p:cNvPr>
            <p:cNvSpPr/>
            <p:nvPr/>
          </p:nvSpPr>
          <p:spPr>
            <a:xfrm>
              <a:off x="3961466" y="3048435"/>
              <a:ext cx="10804692" cy="2729613"/>
            </a:xfrm>
            <a:prstGeom prst="rect">
              <a:avLst/>
            </a:prstGeom>
            <a:solidFill>
              <a:srgbClr val="EAE7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AEAE89-A207-9FBD-5916-63AED5FEAE77}"/>
                </a:ext>
              </a:extLst>
            </p:cNvPr>
            <p:cNvSpPr txBox="1"/>
            <p:nvPr/>
          </p:nvSpPr>
          <p:spPr>
            <a:xfrm>
              <a:off x="7039988" y="3248743"/>
              <a:ext cx="473206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범죄예방디자인연구정보센터</a:t>
              </a:r>
              <a:r>
                <a:rPr lang="en-US" altLang="ko-KR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(KOREA CEPTED)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DC5DCC-FC01-7ECE-2710-0A0DFA30170B}"/>
                </a:ext>
              </a:extLst>
            </p:cNvPr>
            <p:cNvSpPr txBox="1"/>
            <p:nvPr/>
          </p:nvSpPr>
          <p:spPr>
            <a:xfrm>
              <a:off x="13489512" y="5852983"/>
              <a:ext cx="12875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출처</a:t>
              </a:r>
              <a:r>
                <a:rPr lang="en-US" altLang="ko-KR" sz="900" kern="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 KOREA CEPTED </a:t>
              </a: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B81481-E3DE-969E-3F5E-B5B54850B3CB}"/>
                </a:ext>
              </a:extLst>
            </p:cNvPr>
            <p:cNvSpPr txBox="1"/>
            <p:nvPr/>
          </p:nvSpPr>
          <p:spPr>
            <a:xfrm>
              <a:off x="8067353" y="3657187"/>
              <a:ext cx="26773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학교주변 환경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CPTED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가이드라인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E794F6-8061-DCAF-803B-066EB17B43C0}"/>
                </a:ext>
              </a:extLst>
            </p:cNvPr>
            <p:cNvSpPr txBox="1"/>
            <p:nvPr/>
          </p:nvSpPr>
          <p:spPr>
            <a:xfrm>
              <a:off x="4035001" y="4102945"/>
              <a:ext cx="10742043" cy="1575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학교와 인접한 지역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반경</a:t>
              </a:r>
              <a:r>
                <a:rPr lang="en-US" altLang="ko-KR" sz="16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500m)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 학생안전구역으로 모든 외부공간은 사각지대를 형성하지 않도록 계획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한다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중요한 내부요소 중 하나인 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CCTV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와 같은 기계적 요소를 일정한 가격으로 설치한다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감시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영역성강화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명료성강화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학교와 인접한 지역내 학생들에게 유해한 용도의 토지 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· 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상가 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· 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건축물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인적이 드문 공간이 없어야 한다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접근통제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영역성강화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관할 경찰서 및 경비업체와의 신속한 연계시스템 구축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aphicFrame>
        <p:nvGraphicFramePr>
          <p:cNvPr id="13" name="표 21">
            <a:extLst>
              <a:ext uri="{FF2B5EF4-FFF2-40B4-BE49-F238E27FC236}">
                <a16:creationId xmlns:a16="http://schemas.microsoft.com/office/drawing/2014/main" id="{D9BAE7DE-D42B-9245-C956-3346BE85B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28800"/>
              </p:ext>
            </p:extLst>
          </p:nvPr>
        </p:nvGraphicFramePr>
        <p:xfrm>
          <a:off x="5611574" y="7083528"/>
          <a:ext cx="7359118" cy="257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743">
                  <a:extLst>
                    <a:ext uri="{9D8B030D-6E8A-4147-A177-3AD203B41FA5}">
                      <a16:colId xmlns:a16="http://schemas.microsoft.com/office/drawing/2014/main" val="3990551818"/>
                    </a:ext>
                  </a:extLst>
                </a:gridCol>
                <a:gridCol w="1772180">
                  <a:extLst>
                    <a:ext uri="{9D8B030D-6E8A-4147-A177-3AD203B41FA5}">
                      <a16:colId xmlns:a16="http://schemas.microsoft.com/office/drawing/2014/main" val="364839579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417470007"/>
                    </a:ext>
                  </a:extLst>
                </a:gridCol>
                <a:gridCol w="1954195">
                  <a:extLst>
                    <a:ext uri="{9D8B030D-6E8A-4147-A177-3AD203B41FA5}">
                      <a16:colId xmlns:a16="http://schemas.microsoft.com/office/drawing/2014/main" val="2059156912"/>
                    </a:ext>
                  </a:extLst>
                </a:gridCol>
              </a:tblGrid>
              <a:tr h="34333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500m_inner_cctv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500m_inner_poloce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500m_inner_harmful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27074"/>
                  </a:ext>
                </a:extLst>
              </a:tr>
              <a:tr h="34333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가락고등학교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102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0815"/>
                  </a:ext>
                </a:extLst>
              </a:tr>
              <a:tr h="34333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가재울고등학교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137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366819"/>
                  </a:ext>
                </a:extLst>
              </a:tr>
              <a:tr h="34333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강동고등학교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51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25030"/>
                  </a:ext>
                </a:extLst>
              </a:tr>
              <a:tr h="34333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299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168426"/>
                  </a:ext>
                </a:extLst>
              </a:tr>
              <a:tr h="34333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강서공업고등학교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98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194115"/>
                  </a:ext>
                </a:extLst>
              </a:tr>
              <a:tr h="25515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330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86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786A09-B2D8-D5DF-E346-E6AA22B638F3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분석 도구 및 절차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19280B-9E03-48CF-E77B-B322FF7CDDE5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3621587-F0C4-7704-A40D-D6820322245D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BB9AFF5-7FC4-5275-E619-18459C319483}"/>
              </a:ext>
            </a:extLst>
          </p:cNvPr>
          <p:cNvSpPr txBox="1"/>
          <p:nvPr/>
        </p:nvSpPr>
        <p:spPr>
          <a:xfrm>
            <a:off x="805970" y="1708885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상관분석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45F78-34B2-6A94-9CDE-C75F40E1817C}"/>
              </a:ext>
            </a:extLst>
          </p:cNvPr>
          <p:cNvSpPr txBox="1"/>
          <p:nvPr/>
        </p:nvSpPr>
        <p:spPr>
          <a:xfrm>
            <a:off x="586392" y="2172240"/>
            <a:ext cx="1732060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유의미한 요인을 파악하기 위해 상관분석을 진행하여 높은 수준의 상관관계가 있는 요인 선택</a:t>
            </a: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D05BAA-7345-2B63-CBDB-A8FC1893E0CA}"/>
              </a:ext>
            </a:extLst>
          </p:cNvPr>
          <p:cNvSpPr/>
          <p:nvPr/>
        </p:nvSpPr>
        <p:spPr>
          <a:xfrm>
            <a:off x="586392" y="344756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0F8AC-DC96-DA87-5CDB-8EB7596BBD83}"/>
              </a:ext>
            </a:extLst>
          </p:cNvPr>
          <p:cNvSpPr txBox="1"/>
          <p:nvPr/>
        </p:nvSpPr>
        <p:spPr>
          <a:xfrm>
            <a:off x="805969" y="3390275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Standard Scaler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97510-78C4-0ED3-9659-41AF5A3615B5}"/>
              </a:ext>
            </a:extLst>
          </p:cNvPr>
          <p:cNvSpPr txBox="1"/>
          <p:nvPr/>
        </p:nvSpPr>
        <p:spPr>
          <a:xfrm>
            <a:off x="586392" y="3853630"/>
            <a:ext cx="157966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Scale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이 큰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feature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의 영향이 비대해지는 것을 방지 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AF2C3E-54D2-FDF8-5FE6-9B5EA83A27AD}"/>
              </a:ext>
            </a:extLst>
          </p:cNvPr>
          <p:cNvSpPr/>
          <p:nvPr/>
        </p:nvSpPr>
        <p:spPr>
          <a:xfrm>
            <a:off x="624492" y="5201090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4B862D-75B1-5C2B-8964-502E36A3B9B3}"/>
              </a:ext>
            </a:extLst>
          </p:cNvPr>
          <p:cNvSpPr/>
          <p:nvPr/>
        </p:nvSpPr>
        <p:spPr>
          <a:xfrm>
            <a:off x="639451" y="7636161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28EFAD-9F43-16A0-94B1-6F733C476CF8}"/>
              </a:ext>
            </a:extLst>
          </p:cNvPr>
          <p:cNvSpPr txBox="1"/>
          <p:nvPr/>
        </p:nvSpPr>
        <p:spPr>
          <a:xfrm>
            <a:off x="859028" y="7578871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Elbow method / Silhouette Score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B4DDE-6482-E9F3-CE07-57277BADBDC2}"/>
              </a:ext>
            </a:extLst>
          </p:cNvPr>
          <p:cNvSpPr txBox="1"/>
          <p:nvPr/>
        </p:nvSpPr>
        <p:spPr>
          <a:xfrm>
            <a:off x="639451" y="8042226"/>
            <a:ext cx="157966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군집화를 진행하며 최적의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k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인 군집 수를 선정하기 위해 사용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A3747-D551-D8DC-7EC3-BEFCEE2AE914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4D99E97-41D0-5C76-781D-8CE1DEA6E66D}"/>
              </a:ext>
            </a:extLst>
          </p:cNvPr>
          <p:cNvSpPr/>
          <p:nvPr/>
        </p:nvSpPr>
        <p:spPr>
          <a:xfrm>
            <a:off x="1059487" y="5149027"/>
            <a:ext cx="1649905" cy="914400"/>
          </a:xfrm>
          <a:prstGeom prst="roundRect">
            <a:avLst/>
          </a:prstGeom>
          <a:noFill/>
          <a:ln>
            <a:solidFill>
              <a:srgbClr val="3C62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확장성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4D3A8C-B7C3-8DF2-856F-F1D611B3BFE6}"/>
              </a:ext>
            </a:extLst>
          </p:cNvPr>
          <p:cNvSpPr/>
          <p:nvPr/>
        </p:nvSpPr>
        <p:spPr>
          <a:xfrm>
            <a:off x="3298224" y="5167550"/>
            <a:ext cx="1649905" cy="914400"/>
          </a:xfrm>
          <a:prstGeom prst="roundRect">
            <a:avLst/>
          </a:prstGeom>
          <a:noFill/>
          <a:ln>
            <a:solidFill>
              <a:srgbClr val="3C62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비지도 학습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D7B1C3-7C49-AE9A-BD15-FFEC7DF40EC5}"/>
              </a:ext>
            </a:extLst>
          </p:cNvPr>
          <p:cNvSpPr/>
          <p:nvPr/>
        </p:nvSpPr>
        <p:spPr>
          <a:xfrm>
            <a:off x="5536961" y="5143500"/>
            <a:ext cx="2134994" cy="938449"/>
          </a:xfrm>
          <a:prstGeom prst="roundRect">
            <a:avLst/>
          </a:prstGeom>
          <a:noFill/>
          <a:ln>
            <a:solidFill>
              <a:srgbClr val="3C62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대규모 데이터 처리</a:t>
            </a:r>
            <a:endParaRPr lang="ko-KR" altLang="en-US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34CFBA-07D5-4B5E-FC7A-24AB5DC2C5A1}"/>
              </a:ext>
            </a:extLst>
          </p:cNvPr>
          <p:cNvSpPr txBox="1"/>
          <p:nvPr/>
        </p:nvSpPr>
        <p:spPr>
          <a:xfrm>
            <a:off x="2806950" y="6406509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Kmeans(TSNE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사용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)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id="{31077FD5-B523-9127-1313-69922C2D7B5C}"/>
              </a:ext>
            </a:extLst>
          </p:cNvPr>
          <p:cNvSpPr/>
          <p:nvPr/>
        </p:nvSpPr>
        <p:spPr>
          <a:xfrm rot="5400000">
            <a:off x="4288979" y="2762215"/>
            <a:ext cx="64141" cy="7006610"/>
          </a:xfrm>
          <a:prstGeom prst="rightBracket">
            <a:avLst/>
          </a:prstGeom>
          <a:ln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0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0F2AF9-5EAC-A80D-B525-EBD3EBD7062C}"/>
              </a:ext>
            </a:extLst>
          </p:cNvPr>
          <p:cNvSpPr/>
          <p:nvPr/>
        </p:nvSpPr>
        <p:spPr>
          <a:xfrm>
            <a:off x="12897235" y="2204048"/>
            <a:ext cx="4804373" cy="7487019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2E6B47-0047-D5B7-DA4E-DF9363043D96}"/>
              </a:ext>
            </a:extLst>
          </p:cNvPr>
          <p:cNvSpPr/>
          <p:nvPr/>
        </p:nvSpPr>
        <p:spPr>
          <a:xfrm>
            <a:off x="6589404" y="5936149"/>
            <a:ext cx="6050580" cy="3744892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502814-404A-F8AA-5B8A-DABD5358927D}"/>
              </a:ext>
            </a:extLst>
          </p:cNvPr>
          <p:cNvSpPr/>
          <p:nvPr/>
        </p:nvSpPr>
        <p:spPr>
          <a:xfrm>
            <a:off x="6589404" y="2204048"/>
            <a:ext cx="6026796" cy="3472852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432D07-35DA-2F8F-9FDA-B622D2992B9C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환경지표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EF40ED-A65C-5E78-0091-65C8011F4B43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9F58DB-2C2E-B2A2-02E6-F4EB0C1DD23D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62324-8698-514A-8105-57700402B508}"/>
              </a:ext>
            </a:extLst>
          </p:cNvPr>
          <p:cNvSpPr/>
          <p:nvPr/>
        </p:nvSpPr>
        <p:spPr>
          <a:xfrm>
            <a:off x="586392" y="2204048"/>
            <a:ext cx="5742799" cy="7487019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11FD9-2095-CDAB-9546-E8117EB229A0}"/>
              </a:ext>
            </a:extLst>
          </p:cNvPr>
          <p:cNvSpPr txBox="1"/>
          <p:nvPr/>
        </p:nvSpPr>
        <p:spPr>
          <a:xfrm>
            <a:off x="1089183" y="1968486"/>
            <a:ext cx="4705134" cy="707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학교폭력에 영향을 미치는 지역사회요인의 상호작용 효과 분석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중앙대학교 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99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회 박사학위논문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8C6300-A0C1-E1FF-2755-7BD81480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21" y="2700771"/>
            <a:ext cx="5088326" cy="66008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8D7539-32FB-DF3F-59FF-46E80C376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055" y="3565083"/>
            <a:ext cx="4500789" cy="16685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B6D51B-F389-F6A7-5D64-F16A9087D4E8}"/>
              </a:ext>
            </a:extLst>
          </p:cNvPr>
          <p:cNvSpPr txBox="1"/>
          <p:nvPr/>
        </p:nvSpPr>
        <p:spPr>
          <a:xfrm>
            <a:off x="7441055" y="5735312"/>
            <a:ext cx="4297971" cy="1030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대학생의 가정폭력 및 학교폭력 경험과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데이트폭력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가해와의 관계에서 젠더감수성의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조절효과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국내박사학위논문 신라대학교 일반대학원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, 2016.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부산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069005-20C7-E028-F642-FECAC2B15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552"/>
          <a:stretch/>
        </p:blipFill>
        <p:spPr>
          <a:xfrm>
            <a:off x="6790893" y="7136740"/>
            <a:ext cx="5629707" cy="2143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E845F6-9083-12EE-6A74-70A556987D56}"/>
              </a:ext>
            </a:extLst>
          </p:cNvPr>
          <p:cNvSpPr txBox="1"/>
          <p:nvPr/>
        </p:nvSpPr>
        <p:spPr>
          <a:xfrm>
            <a:off x="13294022" y="2004727"/>
            <a:ext cx="3863557" cy="707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다문화 청소년 학교폭력 피해 영향요인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한국범죄심리연구 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18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권 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3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호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(2022): 37-48)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52F17F-3B3E-DCC3-C1AE-76A7F76C2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1824" y="2906171"/>
            <a:ext cx="4254813" cy="39939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478DB-5254-143E-E401-4AB8DB8DB0B7}"/>
              </a:ext>
            </a:extLst>
          </p:cNvPr>
          <p:cNvSpPr txBox="1"/>
          <p:nvPr/>
        </p:nvSpPr>
        <p:spPr>
          <a:xfrm>
            <a:off x="6718029" y="1968486"/>
            <a:ext cx="5790368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청소년의 폭력피해경험과 심리적 적응 및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비행문제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한국콘텐츠학회논문지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The Journal of the Korea Contents Association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v.16 no.1 , 2016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, pp.470 - 481 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김영미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동의대학교 사회복지학과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EAE7B1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3DC2D-A514-9F3E-C646-9BC8938AB84A}"/>
              </a:ext>
            </a:extLst>
          </p:cNvPr>
          <p:cNvSpPr txBox="1"/>
          <p:nvPr/>
        </p:nvSpPr>
        <p:spPr>
          <a:xfrm>
            <a:off x="586392" y="1635395"/>
            <a:ext cx="604653" cy="36933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논문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5E8DAAD-5D19-328E-8162-F9C93208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86" y="4734774"/>
            <a:ext cx="3195241" cy="23964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6E73FA9-6B6E-B87A-3BFC-93072BAA1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6178" y="4509507"/>
            <a:ext cx="3516746" cy="26375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432D07-35DA-2F8F-9FDA-B622D2992B9C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환경지표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EF40ED-A65C-5E78-0091-65C8011F4B43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18CCDF-B257-2FAE-F964-786EB247B674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E7166-B895-90B8-37D7-B640113E7221}"/>
              </a:ext>
            </a:extLst>
          </p:cNvPr>
          <p:cNvSpPr txBox="1"/>
          <p:nvPr/>
        </p:nvSpPr>
        <p:spPr>
          <a:xfrm>
            <a:off x="805970" y="1708885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환경지표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8A43E2-B68A-04A5-8006-E708D207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1" y="3031421"/>
            <a:ext cx="378693" cy="3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59E23-8A02-F1F3-2844-043CD741AF22}"/>
              </a:ext>
            </a:extLst>
          </p:cNvPr>
          <p:cNvSpPr txBox="1"/>
          <p:nvPr/>
        </p:nvSpPr>
        <p:spPr>
          <a:xfrm>
            <a:off x="1258987" y="3051490"/>
            <a:ext cx="3703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판다스 내부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Corr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함수를 이용해 상관분석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6E392A-C708-50C3-88F6-FC537EB31F78}"/>
              </a:ext>
            </a:extLst>
          </p:cNvPr>
          <p:cNvSpPr txBox="1"/>
          <p:nvPr/>
        </p:nvSpPr>
        <p:spPr>
          <a:xfrm>
            <a:off x="1249672" y="4699440"/>
            <a:ext cx="5987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사회환경요인 변수의 직선성이 높은지 낮은지에 대한 결과를 바탕으로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사회환경요인 중 유의미한 변수 결정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E30EFEF4-666B-C493-7C3F-2823FF89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1" y="4734774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E0257E7E-9774-7E8E-D72C-F48C1AF7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24305"/>
              </p:ext>
            </p:extLst>
          </p:nvPr>
        </p:nvGraphicFramePr>
        <p:xfrm>
          <a:off x="1606344" y="5508953"/>
          <a:ext cx="52741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092">
                  <a:extLst>
                    <a:ext uri="{9D8B030D-6E8A-4147-A177-3AD203B41FA5}">
                      <a16:colId xmlns:a16="http://schemas.microsoft.com/office/drawing/2014/main" val="399055181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961437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사회환경적요인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상관계수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2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한부모가족지원법수급자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재가보호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가구원수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0.569231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국민기초생활보장법수급자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가구원수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0.641538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366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소득인식수준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중간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0.511252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2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소득인식수준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_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고소득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-0.241538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16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성인게임장수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0.324399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19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사건종별가정폭력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0.693846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42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사건종별데이트폭력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0.480769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2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월평균소득금액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백만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highlight>
                          <a:srgbClr val="EAE7B1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-0.456154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26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highlight>
                            <a:srgbClr val="EAE7B1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다문화가족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0.370000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42676"/>
                  </a:ext>
                </a:extLst>
              </a:tr>
            </a:tbl>
          </a:graphicData>
        </a:graphic>
      </p:graphicFrame>
      <p:pic>
        <p:nvPicPr>
          <p:cNvPr id="23" name="Picture 6">
            <a:extLst>
              <a:ext uri="{FF2B5EF4-FFF2-40B4-BE49-F238E27FC236}">
                <a16:creationId xmlns:a16="http://schemas.microsoft.com/office/drawing/2014/main" id="{81AFF95C-2D08-46B8-6D7C-5DA644E51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697" y="3039418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DF80E4-A800-D858-24AD-1916E715E98A}"/>
              </a:ext>
            </a:extLst>
          </p:cNvPr>
          <p:cNvSpPr txBox="1"/>
          <p:nvPr/>
        </p:nvSpPr>
        <p:spPr>
          <a:xfrm>
            <a:off x="801567" y="2173457"/>
            <a:ext cx="9187130" cy="4470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학교폭력위험도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가중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에 영향을 미치는 서울특별시 자치구 환경을 반영하여 점수를 산정한 상대적 지표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B20DF-D26F-B7BF-7436-A455C2C5B62B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DED67DC-0DCE-95AA-CC69-83C363ADAD5D}"/>
              </a:ext>
            </a:extLst>
          </p:cNvPr>
          <p:cNvCxnSpPr>
            <a:cxnSpLocks/>
          </p:cNvCxnSpPr>
          <p:nvPr/>
        </p:nvCxnSpPr>
        <p:spPr>
          <a:xfrm>
            <a:off x="1375905" y="3793721"/>
            <a:ext cx="591846" cy="0"/>
          </a:xfrm>
          <a:prstGeom prst="straightConnector1">
            <a:avLst/>
          </a:prstGeom>
          <a:ln>
            <a:solidFill>
              <a:srgbClr val="3C62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E0CAA2-8CBC-B8BD-1E06-49D1A6E3E31A}"/>
              </a:ext>
            </a:extLst>
          </p:cNvPr>
          <p:cNvSpPr txBox="1"/>
          <p:nvPr/>
        </p:nvSpPr>
        <p:spPr>
          <a:xfrm>
            <a:off x="2201813" y="3624444"/>
            <a:ext cx="63129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사회환경요인과 실제학교폭력신고수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·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피해응답학생 수 상관분석 진행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C80E0-B4CF-536B-420F-34648086125A}"/>
              </a:ext>
            </a:extLst>
          </p:cNvPr>
          <p:cNvSpPr txBox="1"/>
          <p:nvPr/>
        </p:nvSpPr>
        <p:spPr>
          <a:xfrm>
            <a:off x="10437290" y="3885531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Kmeans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군집화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(TSNE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사용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39AA7419-B04B-829A-2D8A-694D7DC4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405" y="3865808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A590D94-96BA-7E22-DC28-138595D5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690" y="4396348"/>
            <a:ext cx="166164" cy="1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02E166-8FA4-030C-F33A-00D443A03D15}"/>
              </a:ext>
            </a:extLst>
          </p:cNvPr>
          <p:cNvSpPr txBox="1"/>
          <p:nvPr/>
        </p:nvSpPr>
        <p:spPr>
          <a:xfrm>
            <a:off x="10739627" y="4325541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Elbow method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29251D-C026-25BB-2ED2-2B4C90984AAD}"/>
              </a:ext>
            </a:extLst>
          </p:cNvPr>
          <p:cNvSpPr txBox="1"/>
          <p:nvPr/>
        </p:nvSpPr>
        <p:spPr>
          <a:xfrm>
            <a:off x="14145561" y="4325540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Silhouette Score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C27EC3DF-8C9A-2F16-D985-A68DE1C5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726" y="4396348"/>
            <a:ext cx="166164" cy="1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4210C420-516C-0E80-15BF-E7A652EA350E}"/>
              </a:ext>
            </a:extLst>
          </p:cNvPr>
          <p:cNvSpPr/>
          <p:nvPr/>
        </p:nvSpPr>
        <p:spPr>
          <a:xfrm rot="5400000">
            <a:off x="13834701" y="3966286"/>
            <a:ext cx="102950" cy="6649715"/>
          </a:xfrm>
          <a:prstGeom prst="rightBracket">
            <a:avLst/>
          </a:prstGeom>
          <a:ln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BA1F81-BD20-AB35-5A50-0807D85A5182}"/>
              </a:ext>
            </a:extLst>
          </p:cNvPr>
          <p:cNvSpPr txBox="1"/>
          <p:nvPr/>
        </p:nvSpPr>
        <p:spPr>
          <a:xfrm>
            <a:off x="12884138" y="7461061"/>
            <a:ext cx="200407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최적의 군집 수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: 5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개</a:t>
            </a:r>
          </a:p>
        </p:txBody>
      </p:sp>
      <p:graphicFrame>
        <p:nvGraphicFramePr>
          <p:cNvPr id="32" name="표 21">
            <a:extLst>
              <a:ext uri="{FF2B5EF4-FFF2-40B4-BE49-F238E27FC236}">
                <a16:creationId xmlns:a16="http://schemas.microsoft.com/office/drawing/2014/main" id="{D15F21D1-D396-C341-6DEC-C24CA0BF0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93348"/>
              </p:ext>
            </p:extLst>
          </p:nvPr>
        </p:nvGraphicFramePr>
        <p:xfrm>
          <a:off x="10672772" y="7933446"/>
          <a:ext cx="6324600" cy="204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889">
                  <a:extLst>
                    <a:ext uri="{9D8B030D-6E8A-4147-A177-3AD203B41FA5}">
                      <a16:colId xmlns:a16="http://schemas.microsoft.com/office/drawing/2014/main" val="3990551818"/>
                    </a:ext>
                  </a:extLst>
                </a:gridCol>
                <a:gridCol w="3775711">
                  <a:extLst>
                    <a:ext uri="{9D8B030D-6E8A-4147-A177-3AD203B41FA5}">
                      <a16:colId xmlns:a16="http://schemas.microsoft.com/office/drawing/2014/main" val="961437973"/>
                    </a:ext>
                  </a:extLst>
                </a:gridCol>
              </a:tblGrid>
              <a:tr h="340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환경지표 군집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학교폭력위험도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27074"/>
                  </a:ext>
                </a:extLst>
              </a:tr>
              <a:tr h="34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00206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rgbClr val="00206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번 군집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00206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0815"/>
                  </a:ext>
                </a:extLst>
              </a:tr>
              <a:tr h="34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번 군집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366819"/>
                  </a:ext>
                </a:extLst>
              </a:tr>
              <a:tr h="34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번 군집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25030"/>
                  </a:ext>
                </a:extLst>
              </a:tr>
              <a:tr h="34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번 군집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168426"/>
                  </a:ext>
                </a:extLst>
              </a:tr>
              <a:tr h="34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번 군집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19411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591E8B6-362C-0B18-812B-95EB17363613}"/>
              </a:ext>
            </a:extLst>
          </p:cNvPr>
          <p:cNvSpPr txBox="1"/>
          <p:nvPr/>
        </p:nvSpPr>
        <p:spPr>
          <a:xfrm>
            <a:off x="10448586" y="3071560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Standard Scaler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진행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93609B4-AC0D-5C45-6D53-BAD46BCE5486}"/>
              </a:ext>
            </a:extLst>
          </p:cNvPr>
          <p:cNvCxnSpPr>
            <a:cxnSpLocks/>
          </p:cNvCxnSpPr>
          <p:nvPr/>
        </p:nvCxnSpPr>
        <p:spPr>
          <a:xfrm>
            <a:off x="12653518" y="3249677"/>
            <a:ext cx="591846" cy="0"/>
          </a:xfrm>
          <a:prstGeom prst="straightConnector1">
            <a:avLst/>
          </a:prstGeom>
          <a:ln>
            <a:solidFill>
              <a:srgbClr val="3C62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D08BE3C-27F6-0C1A-56E7-169B2B26736C}"/>
              </a:ext>
            </a:extLst>
          </p:cNvPr>
          <p:cNvSpPr txBox="1"/>
          <p:nvPr/>
        </p:nvSpPr>
        <p:spPr>
          <a:xfrm>
            <a:off x="13440550" y="3078172"/>
            <a:ext cx="17796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데이터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scale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조정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13BE86D-F9A8-7F3E-3A31-5C0233490C95}"/>
              </a:ext>
            </a:extLst>
          </p:cNvPr>
          <p:cNvSpPr/>
          <p:nvPr/>
        </p:nvSpPr>
        <p:spPr>
          <a:xfrm>
            <a:off x="11143405" y="5990318"/>
            <a:ext cx="228600" cy="216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2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685F7D40-6FF6-5393-1F8D-0EF93FBE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81" y="5716389"/>
            <a:ext cx="3512759" cy="26345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432D07-35DA-2F8F-9FDA-B622D2992B9C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위해지표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EF40ED-A65C-5E78-0091-65C8011F4B43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18CCDF-B257-2FAE-F964-786EB247B674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E7166-B895-90B8-37D7-B640113E7221}"/>
              </a:ext>
            </a:extLst>
          </p:cNvPr>
          <p:cNvSpPr txBox="1"/>
          <p:nvPr/>
        </p:nvSpPr>
        <p:spPr>
          <a:xfrm>
            <a:off x="805970" y="1708885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위해지표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BCC599A-0D54-AD72-C5C4-7C7FB921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0" y="3175116"/>
            <a:ext cx="378693" cy="3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A8E97A-DC73-A0D0-E2D8-CA39A381B06C}"/>
              </a:ext>
            </a:extLst>
          </p:cNvPr>
          <p:cNvSpPr txBox="1"/>
          <p:nvPr/>
        </p:nvSpPr>
        <p:spPr>
          <a:xfrm>
            <a:off x="1134533" y="3195186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 개별환경요인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C49E2F7F-D132-8CC6-AECE-5206D640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73" y="4255067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68271D-4813-25EC-7BBD-39D31529893F}"/>
              </a:ext>
            </a:extLst>
          </p:cNvPr>
          <p:cNvSpPr txBox="1"/>
          <p:nvPr/>
        </p:nvSpPr>
        <p:spPr>
          <a:xfrm>
            <a:off x="1144541" y="4265950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Standard Scaler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진행</a:t>
            </a: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04C72715-77DD-B57F-0A02-AF8FABC5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73" y="5208062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3457491-8B22-789D-1C52-E03A9E9C9A57}"/>
              </a:ext>
            </a:extLst>
          </p:cNvPr>
          <p:cNvSpPr txBox="1"/>
          <p:nvPr/>
        </p:nvSpPr>
        <p:spPr>
          <a:xfrm>
            <a:off x="1135226" y="5227785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Kmeans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군집화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(TSNE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사용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37B5286-2941-1C32-4E17-F3DBDE1C0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91" y="5953359"/>
            <a:ext cx="3196800" cy="23976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6BEB754-743F-349E-F976-793F23F880D3}"/>
              </a:ext>
            </a:extLst>
          </p:cNvPr>
          <p:cNvSpPr txBox="1"/>
          <p:nvPr/>
        </p:nvSpPr>
        <p:spPr>
          <a:xfrm>
            <a:off x="801567" y="2173457"/>
            <a:ext cx="8680581" cy="4470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학교폭력위험도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가중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에 영향을 미치는 학교 개별환경요인을 반영하여 점수를 산정한 상대적 지표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8556A-7863-60B0-8522-FFCFB08CE0E1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22EB75C-1431-D371-B822-DC3E714C1374}"/>
              </a:ext>
            </a:extLst>
          </p:cNvPr>
          <p:cNvCxnSpPr>
            <a:cxnSpLocks/>
          </p:cNvCxnSpPr>
          <p:nvPr/>
        </p:nvCxnSpPr>
        <p:spPr>
          <a:xfrm>
            <a:off x="3349473" y="4444067"/>
            <a:ext cx="591846" cy="0"/>
          </a:xfrm>
          <a:prstGeom prst="straightConnector1">
            <a:avLst/>
          </a:prstGeom>
          <a:ln>
            <a:solidFill>
              <a:srgbClr val="3C62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784C66-4758-015A-130A-E7E7682A8820}"/>
              </a:ext>
            </a:extLst>
          </p:cNvPr>
          <p:cNvSpPr txBox="1"/>
          <p:nvPr/>
        </p:nvSpPr>
        <p:spPr>
          <a:xfrm>
            <a:off x="4136505" y="4272562"/>
            <a:ext cx="17796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데이터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scale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조정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F92055F6-E3B7-32E0-C8D6-5957487A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18" y="5716390"/>
            <a:ext cx="166164" cy="1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31ED69-F28C-DA0E-020E-8D3A073F23C0}"/>
              </a:ext>
            </a:extLst>
          </p:cNvPr>
          <p:cNvSpPr txBox="1"/>
          <p:nvPr/>
        </p:nvSpPr>
        <p:spPr>
          <a:xfrm>
            <a:off x="1422155" y="5645583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Elbow method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B57DB-BD34-BE64-0FF3-29689BF8EF63}"/>
              </a:ext>
            </a:extLst>
          </p:cNvPr>
          <p:cNvSpPr txBox="1"/>
          <p:nvPr/>
        </p:nvSpPr>
        <p:spPr>
          <a:xfrm>
            <a:off x="4828089" y="564558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Silhouette Score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D625FA56-D0F7-5598-A9BA-946B555B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54" y="5716390"/>
            <a:ext cx="166164" cy="1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D4B9C722-0647-AF97-29F7-D594EAA3381F}"/>
              </a:ext>
            </a:extLst>
          </p:cNvPr>
          <p:cNvSpPr/>
          <p:nvPr/>
        </p:nvSpPr>
        <p:spPr>
          <a:xfrm rot="5400000">
            <a:off x="4207905" y="5148381"/>
            <a:ext cx="102950" cy="6649715"/>
          </a:xfrm>
          <a:prstGeom prst="rightBracket">
            <a:avLst/>
          </a:prstGeom>
          <a:ln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B796C2-1A4C-F7C8-FCC3-825CCC9ABD12}"/>
              </a:ext>
            </a:extLst>
          </p:cNvPr>
          <p:cNvSpPr txBox="1"/>
          <p:nvPr/>
        </p:nvSpPr>
        <p:spPr>
          <a:xfrm>
            <a:off x="3295275" y="8709983"/>
            <a:ext cx="197842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최적의 군집 수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: 6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A75141-46C4-71AD-D16E-3BFE603C2B56}"/>
              </a:ext>
            </a:extLst>
          </p:cNvPr>
          <p:cNvSpPr txBox="1"/>
          <p:nvPr/>
        </p:nvSpPr>
        <p:spPr>
          <a:xfrm>
            <a:off x="1165590" y="3623924"/>
            <a:ext cx="830345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500m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내 유흥업소 개수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학교폭력피해장소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학교폭력피해유형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학교폭력피해시간</a:t>
            </a:r>
            <a:endParaRPr lang="ko-KR" altLang="en-US" sz="17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193D3A-3E5D-5F6F-707F-52460A419146}"/>
              </a:ext>
            </a:extLst>
          </p:cNvPr>
          <p:cNvSpPr txBox="1"/>
          <p:nvPr/>
        </p:nvSpPr>
        <p:spPr>
          <a:xfrm>
            <a:off x="9533025" y="3175116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위해지표 점수</a:t>
            </a: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50D22485-0C65-E996-B3AE-3EFC2F657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041" y="3155393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BB61B3-FE3D-2526-1EB3-12A806D1EA3C}"/>
              </a:ext>
            </a:extLst>
          </p:cNvPr>
          <p:cNvSpPr txBox="1"/>
          <p:nvPr/>
        </p:nvSpPr>
        <p:spPr>
          <a:xfrm>
            <a:off x="9504265" y="3522174"/>
            <a:ext cx="389722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학교폭력위험점수                 학교폭력위험도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5C3037F-5099-A8B7-4188-146DA532C45B}"/>
              </a:ext>
            </a:extLst>
          </p:cNvPr>
          <p:cNvCxnSpPr>
            <a:cxnSpLocks/>
          </p:cNvCxnSpPr>
          <p:nvPr/>
        </p:nvCxnSpPr>
        <p:spPr>
          <a:xfrm>
            <a:off x="9765892" y="4248420"/>
            <a:ext cx="5918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57075F-5E3E-F143-0ECD-1895A1DAEAEA}"/>
              </a:ext>
            </a:extLst>
          </p:cNvPr>
          <p:cNvSpPr txBox="1"/>
          <p:nvPr/>
        </p:nvSpPr>
        <p:spPr>
          <a:xfrm>
            <a:off x="10591800" y="4079143"/>
            <a:ext cx="5404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위해지표 학교폭력위험점수 계산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: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0~100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점으로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5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분위수 계산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39" name="표 21">
            <a:extLst>
              <a:ext uri="{FF2B5EF4-FFF2-40B4-BE49-F238E27FC236}">
                <a16:creationId xmlns:a16="http://schemas.microsoft.com/office/drawing/2014/main" id="{B89C2306-416C-5255-ED70-33FF3916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58033"/>
              </p:ext>
            </p:extLst>
          </p:nvPr>
        </p:nvGraphicFramePr>
        <p:xfrm>
          <a:off x="9787663" y="4606697"/>
          <a:ext cx="7631769" cy="4546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796">
                  <a:extLst>
                    <a:ext uri="{9D8B030D-6E8A-4147-A177-3AD203B41FA5}">
                      <a16:colId xmlns:a16="http://schemas.microsoft.com/office/drawing/2014/main" val="3990551818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961437973"/>
                    </a:ext>
                  </a:extLst>
                </a:gridCol>
                <a:gridCol w="3458523">
                  <a:extLst>
                    <a:ext uri="{9D8B030D-6E8A-4147-A177-3AD203B41FA5}">
                      <a16:colId xmlns:a16="http://schemas.microsoft.com/office/drawing/2014/main" val="3956632421"/>
                    </a:ext>
                  </a:extLst>
                </a:gridCol>
              </a:tblGrid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위해지표 학교폭력 위험점수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위해지표 학교폭력위험도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27074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가락고등학교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081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가재울고등학교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100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366819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강동고등학교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60</a:t>
                      </a:r>
                      <a:endParaRPr lang="ko-KR" altLang="en-US" sz="14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25030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100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168426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강서공업고등학교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40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194115"/>
                  </a:ext>
                </a:extLst>
              </a:tr>
              <a:tr h="69358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33034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효문고등학교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40</a:t>
                      </a:r>
                      <a:endParaRPr lang="en-US" altLang="ko-KR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  <a:endParaRPr lang="en-US" altLang="ko-KR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426728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휘경공업고등학교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40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238674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휘경여자고등학교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903458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휘문고등학교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47220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휘봉고등학교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002507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12ADFB08-2BDE-9816-9A22-76A5C9553BBE}"/>
              </a:ext>
            </a:extLst>
          </p:cNvPr>
          <p:cNvSpPr/>
          <p:nvPr/>
        </p:nvSpPr>
        <p:spPr>
          <a:xfrm>
            <a:off x="1983689" y="7481351"/>
            <a:ext cx="228600" cy="216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5FC195-0839-7125-FEDA-A7F615455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1049000" y="3623924"/>
            <a:ext cx="298232" cy="2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5AC5612-57A4-4480-EA08-551C3E67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3216399" y="3623924"/>
            <a:ext cx="298232" cy="2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286E1FC-AC4E-091F-07FE-4A530B262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06200" y="3691686"/>
            <a:ext cx="218417" cy="21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3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9EB6CEB-8F86-0C23-81F5-DC7A537D3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87" y="5636976"/>
            <a:ext cx="3404436" cy="25533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432D07-35DA-2F8F-9FDA-B622D2992B9C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경감지표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EF40ED-A65C-5E78-0091-65C8011F4B43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18CCDF-B257-2FAE-F964-786EB247B674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E7166-B895-90B8-37D7-B640113E7221}"/>
              </a:ext>
            </a:extLst>
          </p:cNvPr>
          <p:cNvSpPr txBox="1"/>
          <p:nvPr/>
        </p:nvSpPr>
        <p:spPr>
          <a:xfrm>
            <a:off x="805970" y="1708885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경감지표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D0D1B-A420-BD45-3C37-DB1B6038E2F7}"/>
              </a:ext>
            </a:extLst>
          </p:cNvPr>
          <p:cNvSpPr txBox="1"/>
          <p:nvPr/>
        </p:nvSpPr>
        <p:spPr>
          <a:xfrm>
            <a:off x="801567" y="2173457"/>
            <a:ext cx="8680581" cy="4470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학교폭력위험도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경감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에 영향을 미치는 학교 개별환경요인을 반영하여 점수를 산정한 상대적 지표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DF686D5-8A91-CD5E-2FC2-B24A09A4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29" y="5813267"/>
            <a:ext cx="3196800" cy="239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DABB65-6FA9-8B65-343A-77CC8C357477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62C3BBE-600B-C698-870C-F96AC722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0" y="3175116"/>
            <a:ext cx="378693" cy="3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288483-2256-8093-40EC-2428B0C59143}"/>
              </a:ext>
            </a:extLst>
          </p:cNvPr>
          <p:cNvSpPr txBox="1"/>
          <p:nvPr/>
        </p:nvSpPr>
        <p:spPr>
          <a:xfrm>
            <a:off x="1134533" y="3195186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 개별환경요인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948AFCBE-B5C2-6AD2-B323-5CFC0CE7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73" y="4243419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D880FC-1EA5-F8C7-604C-9B4422642378}"/>
              </a:ext>
            </a:extLst>
          </p:cNvPr>
          <p:cNvSpPr txBox="1"/>
          <p:nvPr/>
        </p:nvSpPr>
        <p:spPr>
          <a:xfrm>
            <a:off x="1144541" y="4254302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Standard Scaler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진행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633B77-663D-79A9-D0DD-AF25DB16DEC1}"/>
              </a:ext>
            </a:extLst>
          </p:cNvPr>
          <p:cNvCxnSpPr>
            <a:cxnSpLocks/>
          </p:cNvCxnSpPr>
          <p:nvPr/>
        </p:nvCxnSpPr>
        <p:spPr>
          <a:xfrm>
            <a:off x="3349473" y="4432419"/>
            <a:ext cx="591846" cy="0"/>
          </a:xfrm>
          <a:prstGeom prst="straightConnector1">
            <a:avLst/>
          </a:prstGeom>
          <a:ln>
            <a:solidFill>
              <a:srgbClr val="3C62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1E0DF26-A5F2-7CE7-0942-41D2CECF402D}"/>
              </a:ext>
            </a:extLst>
          </p:cNvPr>
          <p:cNvSpPr txBox="1"/>
          <p:nvPr/>
        </p:nvSpPr>
        <p:spPr>
          <a:xfrm>
            <a:off x="4136505" y="4260914"/>
            <a:ext cx="17796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데이터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scale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조정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D4FE11-4372-08C9-0C0C-1A9626CA20E6}"/>
              </a:ext>
            </a:extLst>
          </p:cNvPr>
          <p:cNvSpPr txBox="1"/>
          <p:nvPr/>
        </p:nvSpPr>
        <p:spPr>
          <a:xfrm>
            <a:off x="1165590" y="3623924"/>
            <a:ext cx="732366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500m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내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cctv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대수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500m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내 경찰관서수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학교폭력예방교육시간</a:t>
            </a:r>
            <a:endParaRPr lang="ko-KR" altLang="en-US" sz="17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E2C05AAB-E489-1834-563B-E0E29E14C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0" y="5047408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11C154-1500-20CB-C869-108443D44908}"/>
              </a:ext>
            </a:extLst>
          </p:cNvPr>
          <p:cNvSpPr txBox="1"/>
          <p:nvPr/>
        </p:nvSpPr>
        <p:spPr>
          <a:xfrm>
            <a:off x="1134533" y="5067131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Kmeans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군집화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(TSNE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사용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)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</a:p>
        </p:txBody>
      </p:sp>
      <p:pic>
        <p:nvPicPr>
          <p:cNvPr id="40" name="Picture 10">
            <a:extLst>
              <a:ext uri="{FF2B5EF4-FFF2-40B4-BE49-F238E27FC236}">
                <a16:creationId xmlns:a16="http://schemas.microsoft.com/office/drawing/2014/main" id="{96B4DAC2-47B5-E415-7E95-84C1AEFE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25" y="5555736"/>
            <a:ext cx="166164" cy="1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3275739-64D4-C1DC-F91D-1084D90E6ED6}"/>
              </a:ext>
            </a:extLst>
          </p:cNvPr>
          <p:cNvSpPr txBox="1"/>
          <p:nvPr/>
        </p:nvSpPr>
        <p:spPr>
          <a:xfrm>
            <a:off x="1421462" y="5484929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Elbow method 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2CD891-FA21-9DB8-AF44-0EA5F35EA858}"/>
              </a:ext>
            </a:extLst>
          </p:cNvPr>
          <p:cNvSpPr txBox="1"/>
          <p:nvPr/>
        </p:nvSpPr>
        <p:spPr>
          <a:xfrm>
            <a:off x="4827396" y="5484928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Silhouette Score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43" name="Picture 10">
            <a:extLst>
              <a:ext uri="{FF2B5EF4-FFF2-40B4-BE49-F238E27FC236}">
                <a16:creationId xmlns:a16="http://schemas.microsoft.com/office/drawing/2014/main" id="{C64A4D79-46BA-D0BA-4CA3-A2F4C0F3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561" y="5555736"/>
            <a:ext cx="166164" cy="1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오른쪽 대괄호 43">
            <a:extLst>
              <a:ext uri="{FF2B5EF4-FFF2-40B4-BE49-F238E27FC236}">
                <a16:creationId xmlns:a16="http://schemas.microsoft.com/office/drawing/2014/main" id="{571D741C-3543-33E4-5F4B-9866D3FBF0AA}"/>
              </a:ext>
            </a:extLst>
          </p:cNvPr>
          <p:cNvSpPr/>
          <p:nvPr/>
        </p:nvSpPr>
        <p:spPr>
          <a:xfrm rot="5400000">
            <a:off x="4207212" y="4987727"/>
            <a:ext cx="102950" cy="6649715"/>
          </a:xfrm>
          <a:prstGeom prst="rightBracket">
            <a:avLst/>
          </a:prstGeom>
          <a:ln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01D06C-0ECF-6247-039C-D8260D142369}"/>
              </a:ext>
            </a:extLst>
          </p:cNvPr>
          <p:cNvSpPr txBox="1"/>
          <p:nvPr/>
        </p:nvSpPr>
        <p:spPr>
          <a:xfrm>
            <a:off x="9533025" y="3175116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경감지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표 점수</a:t>
            </a:r>
          </a:p>
        </p:txBody>
      </p:sp>
      <p:pic>
        <p:nvPicPr>
          <p:cNvPr id="47" name="Picture 8">
            <a:extLst>
              <a:ext uri="{FF2B5EF4-FFF2-40B4-BE49-F238E27FC236}">
                <a16:creationId xmlns:a16="http://schemas.microsoft.com/office/drawing/2014/main" id="{C742184F-FDBB-6BBC-1D6F-1B3471C3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041" y="3155393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E230B01-404D-81D3-EEAB-741859964869}"/>
              </a:ext>
            </a:extLst>
          </p:cNvPr>
          <p:cNvCxnSpPr>
            <a:cxnSpLocks/>
          </p:cNvCxnSpPr>
          <p:nvPr/>
        </p:nvCxnSpPr>
        <p:spPr>
          <a:xfrm>
            <a:off x="9679863" y="4248420"/>
            <a:ext cx="591846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90247A-E22A-82C3-53C0-92B28E1132E5}"/>
              </a:ext>
            </a:extLst>
          </p:cNvPr>
          <p:cNvSpPr txBox="1"/>
          <p:nvPr/>
        </p:nvSpPr>
        <p:spPr>
          <a:xfrm>
            <a:off x="10505771" y="4079143"/>
            <a:ext cx="5317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경감지표 학교폭력위험점수 계산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: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0~100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점으로 </a:t>
            </a:r>
            <a:r>
              <a:rPr lang="en-US" altLang="ko-KR" sz="1600" kern="0" dirty="0">
                <a:solidFill>
                  <a:schemeClr val="accent5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4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분위수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계산</a:t>
            </a:r>
          </a:p>
        </p:txBody>
      </p:sp>
      <p:graphicFrame>
        <p:nvGraphicFramePr>
          <p:cNvPr id="53" name="표 21">
            <a:extLst>
              <a:ext uri="{FF2B5EF4-FFF2-40B4-BE49-F238E27FC236}">
                <a16:creationId xmlns:a16="http://schemas.microsoft.com/office/drawing/2014/main" id="{41429C8F-7DF6-0B8B-0942-B2FA2622F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25997"/>
              </p:ext>
            </p:extLst>
          </p:nvPr>
        </p:nvGraphicFramePr>
        <p:xfrm>
          <a:off x="9679863" y="4520083"/>
          <a:ext cx="7637809" cy="4546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209">
                  <a:extLst>
                    <a:ext uri="{9D8B030D-6E8A-4147-A177-3AD203B41FA5}">
                      <a16:colId xmlns:a16="http://schemas.microsoft.com/office/drawing/2014/main" val="3990551818"/>
                    </a:ext>
                  </a:extLst>
                </a:gridCol>
                <a:gridCol w="2487930">
                  <a:extLst>
                    <a:ext uri="{9D8B030D-6E8A-4147-A177-3AD203B41FA5}">
                      <a16:colId xmlns:a16="http://schemas.microsoft.com/office/drawing/2014/main" val="2523926215"/>
                    </a:ext>
                  </a:extLst>
                </a:gridCol>
                <a:gridCol w="3455670">
                  <a:extLst>
                    <a:ext uri="{9D8B030D-6E8A-4147-A177-3AD203B41FA5}">
                      <a16:colId xmlns:a16="http://schemas.microsoft.com/office/drawing/2014/main" val="1887661403"/>
                    </a:ext>
                  </a:extLst>
                </a:gridCol>
              </a:tblGrid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경감지표 학교폭력 위험점수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경감지표 학교폭력위험도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27074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가락고등학교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높음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081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가재울고등학교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높음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366819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강동고등학교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높음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25030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100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낮음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168426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강서공업고등학교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40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194115"/>
                  </a:ext>
                </a:extLst>
              </a:tr>
              <a:tr h="69358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33034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효문고등학교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높음</a:t>
                      </a:r>
                      <a:endParaRPr lang="en-US" altLang="ko-KR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426728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휘경공업고등학교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40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238674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휘경여자고등학교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903458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휘문고등학교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47220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휘봉고등학교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0025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CA9845-F497-59EC-125B-444DE2A314D5}"/>
              </a:ext>
            </a:extLst>
          </p:cNvPr>
          <p:cNvSpPr txBox="1"/>
          <p:nvPr/>
        </p:nvSpPr>
        <p:spPr>
          <a:xfrm>
            <a:off x="3283361" y="8549329"/>
            <a:ext cx="197842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최적의 군집 수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: 5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6E4331-2468-DFD6-8DE0-BF3B1397E55C}"/>
              </a:ext>
            </a:extLst>
          </p:cNvPr>
          <p:cNvSpPr/>
          <p:nvPr/>
        </p:nvSpPr>
        <p:spPr>
          <a:xfrm>
            <a:off x="1840745" y="7268240"/>
            <a:ext cx="228600" cy="216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761E-4734-1602-724F-2A22598891F4}"/>
              </a:ext>
            </a:extLst>
          </p:cNvPr>
          <p:cNvSpPr txBox="1"/>
          <p:nvPr/>
        </p:nvSpPr>
        <p:spPr>
          <a:xfrm>
            <a:off x="9504265" y="3522174"/>
            <a:ext cx="389722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학교폭력위험점수                 학교폭력위험도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5D3A509-D07C-2212-5EDE-F46ACD829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1049000" y="3623924"/>
            <a:ext cx="298232" cy="2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D7AA7B3-1F1E-20A5-373F-F827747A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3216399" y="3623924"/>
            <a:ext cx="298232" cy="2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B89FC6E-BD5B-12B4-D48B-D62A6D91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06200" y="3691686"/>
            <a:ext cx="218417" cy="21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43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432D07-35DA-2F8F-9FDA-B622D2992B9C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학교폭력위험지표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EF40ED-A65C-5E78-0091-65C8011F4B43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18CCDF-B257-2FAE-F964-786EB247B674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E7166-B895-90B8-37D7-B640113E7221}"/>
              </a:ext>
            </a:extLst>
          </p:cNvPr>
          <p:cNvSpPr txBox="1"/>
          <p:nvPr/>
        </p:nvSpPr>
        <p:spPr>
          <a:xfrm>
            <a:off x="805970" y="1708885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학교폭력위험지표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B5663-06E8-AE80-0F9A-D6190DF2D70F}"/>
              </a:ext>
            </a:extLst>
          </p:cNvPr>
          <p:cNvSpPr txBox="1"/>
          <p:nvPr/>
        </p:nvSpPr>
        <p:spPr>
          <a:xfrm>
            <a:off x="801567" y="2173457"/>
            <a:ext cx="8148384" cy="4678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학교폭력에 영향을 미치는 사회환경요인과 학교개별환경요인을 모두 반영한 종합지표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8CCFB-3EB7-0F6A-4F5C-38A4817676C2}"/>
              </a:ext>
            </a:extLst>
          </p:cNvPr>
          <p:cNvSpPr txBox="1"/>
          <p:nvPr/>
        </p:nvSpPr>
        <p:spPr>
          <a:xfrm>
            <a:off x="1134533" y="3195186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 위험점수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0E631-5F8B-DF86-4635-5DFBDCB8B311}"/>
              </a:ext>
            </a:extLst>
          </p:cNvPr>
          <p:cNvSpPr txBox="1"/>
          <p:nvPr/>
        </p:nvSpPr>
        <p:spPr>
          <a:xfrm>
            <a:off x="1134533" y="3553463"/>
            <a:ext cx="13938431" cy="4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학교폭력위험점수란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환경지표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·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위해지표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·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경감지표에서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학교폭력위험에 영향을 미치는 상관계수 크기를 가중치로 부여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해서 계산한 학교폭력종합점수이다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.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4564D00-9CFB-452B-F6F7-42E4554B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0" y="3175116"/>
            <a:ext cx="378693" cy="3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56BA0C-1FAD-7F7F-CCD2-7440FDCE3391}"/>
              </a:ext>
            </a:extLst>
          </p:cNvPr>
          <p:cNvGrpSpPr/>
          <p:nvPr/>
        </p:nvGrpSpPr>
        <p:grpSpPr>
          <a:xfrm>
            <a:off x="2174495" y="4850409"/>
            <a:ext cx="1853392" cy="1356256"/>
            <a:chOff x="2227554" y="4720308"/>
            <a:chExt cx="1853392" cy="13562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219FDE-0D48-5E6E-A751-3BC997619C9E}"/>
                </a:ext>
              </a:extLst>
            </p:cNvPr>
            <p:cNvSpPr txBox="1"/>
            <p:nvPr/>
          </p:nvSpPr>
          <p:spPr>
            <a:xfrm>
              <a:off x="2227554" y="4720308"/>
              <a:ext cx="18533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환경지표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: 0.457842 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89DEDF-D5EC-95E1-C43C-E3D9888B8057}"/>
                </a:ext>
              </a:extLst>
            </p:cNvPr>
            <p:cNvSpPr txBox="1"/>
            <p:nvPr/>
          </p:nvSpPr>
          <p:spPr>
            <a:xfrm>
              <a:off x="2227554" y="5244547"/>
              <a:ext cx="18533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위해지표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: 0.263726 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360CFD-86EE-7886-A208-1D474120557D}"/>
                </a:ext>
              </a:extLst>
            </p:cNvPr>
            <p:cNvSpPr txBox="1"/>
            <p:nvPr/>
          </p:nvSpPr>
          <p:spPr>
            <a:xfrm>
              <a:off x="2227554" y="5768787"/>
              <a:ext cx="18533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경감지표 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: 0.278432 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7747263-D7F9-2BB9-25D0-4BF9A393B06C}"/>
              </a:ext>
            </a:extLst>
          </p:cNvPr>
          <p:cNvSpPr txBox="1"/>
          <p:nvPr/>
        </p:nvSpPr>
        <p:spPr>
          <a:xfrm>
            <a:off x="1134533" y="7265524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 위험단계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49CA45-E86F-EB22-D232-EE34C156A8D8}"/>
              </a:ext>
            </a:extLst>
          </p:cNvPr>
          <p:cNvSpPr txBox="1"/>
          <p:nvPr/>
        </p:nvSpPr>
        <p:spPr>
          <a:xfrm>
            <a:off x="1134533" y="7632241"/>
            <a:ext cx="16144163" cy="4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『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교육부 학교폭력 조치별 적용 세부 기준 고시 자료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』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에서 기본 판단 요소를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5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단계로 분류함을 참고하여 학교폭력 위험점수의 백분위수를 바탕으로 학교폭력 위험단계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5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단계로 분류함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.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</a:t>
            </a:r>
            <a:endParaRPr kumimoji="0" lang="en-US" altLang="ko-KR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9CFF461B-86D7-5325-D683-41BD9DC91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73" y="6563008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21">
            <a:extLst>
              <a:ext uri="{FF2B5EF4-FFF2-40B4-BE49-F238E27FC236}">
                <a16:creationId xmlns:a16="http://schemas.microsoft.com/office/drawing/2014/main" id="{71CD6CFF-7DCF-2583-8876-2D89642B4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200022"/>
              </p:ext>
            </p:extLst>
          </p:nvPr>
        </p:nvGraphicFramePr>
        <p:xfrm>
          <a:off x="1256776" y="8192885"/>
          <a:ext cx="7074218" cy="2003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724">
                  <a:extLst>
                    <a:ext uri="{9D8B030D-6E8A-4147-A177-3AD203B41FA5}">
                      <a16:colId xmlns:a16="http://schemas.microsoft.com/office/drawing/2014/main" val="3990551818"/>
                    </a:ext>
                  </a:extLst>
                </a:gridCol>
                <a:gridCol w="2425494">
                  <a:extLst>
                    <a:ext uri="{9D8B030D-6E8A-4147-A177-3AD203B41FA5}">
                      <a16:colId xmlns:a16="http://schemas.microsoft.com/office/drawing/2014/main" val="961437973"/>
                    </a:ext>
                  </a:extLst>
                </a:gridCol>
              </a:tblGrid>
              <a:tr h="324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학교폭력 위험점수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학교폭력 위험도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27074"/>
                  </a:ext>
                </a:extLst>
              </a:tr>
              <a:tr h="335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71.747387 &lt;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점수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&lt;= 100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매우 위험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0815"/>
                  </a:ext>
                </a:extLst>
              </a:tr>
              <a:tr h="335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61.481197 &lt;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점수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&lt;= 71.747387 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위험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366819"/>
                  </a:ext>
                </a:extLst>
              </a:tr>
              <a:tr h="335747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51.627009 &lt; </a:t>
                      </a:r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점수 </a:t>
                      </a:r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&lt;= 61.481197 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보통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25030"/>
                  </a:ext>
                </a:extLst>
              </a:tr>
              <a:tr h="335747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40.477257 &lt;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점수 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&lt;= 51.627009 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낮음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168426"/>
                  </a:ext>
                </a:extLst>
              </a:tr>
              <a:tr h="335747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 &lt;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점수 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&lt;= 40.477257 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매우 낮음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1941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2DC2F1D-3C67-9DBA-BE96-3452A0C1C78A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FD0218-6528-02F2-8D14-D6919134BE0C}"/>
              </a:ext>
            </a:extLst>
          </p:cNvPr>
          <p:cNvSpPr/>
          <p:nvPr/>
        </p:nvSpPr>
        <p:spPr>
          <a:xfrm>
            <a:off x="1256777" y="4565193"/>
            <a:ext cx="3772424" cy="1785862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013C9-4496-4B27-0295-D973C5606D05}"/>
              </a:ext>
            </a:extLst>
          </p:cNvPr>
          <p:cNvSpPr txBox="1"/>
          <p:nvPr/>
        </p:nvSpPr>
        <p:spPr>
          <a:xfrm>
            <a:off x="2571238" y="4450687"/>
            <a:ext cx="105990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상관계수 크기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344A7-59ED-7235-DF4E-0AA0656F8D16}"/>
              </a:ext>
            </a:extLst>
          </p:cNvPr>
          <p:cNvSpPr txBox="1"/>
          <p:nvPr/>
        </p:nvSpPr>
        <p:spPr>
          <a:xfrm>
            <a:off x="1134533" y="6574097"/>
            <a:ext cx="10112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학교폭력점수에 대한 판단이나 의사결정에 있어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교사들의 이해 편리성을 위해 학교폭력위험점수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0~100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점으로 스케일링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A902642A-5FF8-043F-0D99-557BBDDD8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0" y="7265524"/>
            <a:ext cx="378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08C4C-BE5F-2F3F-2B07-7F32440E4CF9}"/>
              </a:ext>
            </a:extLst>
          </p:cNvPr>
          <p:cNvSpPr txBox="1"/>
          <p:nvPr/>
        </p:nvSpPr>
        <p:spPr>
          <a:xfrm>
            <a:off x="1137806" y="3917748"/>
            <a:ext cx="4147289" cy="4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학교폭력위험점수                 학교폭력위험도 </a:t>
            </a:r>
            <a:endParaRPr kumimoji="0" lang="en-US" altLang="ko-KR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4FE2CD-B125-4E0B-66C2-04B2856A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2829401" y="4032952"/>
            <a:ext cx="298232" cy="2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7BC6CDE-2279-7785-EF76-2F4A0479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5201363" y="4034906"/>
            <a:ext cx="298232" cy="2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A7C49A3-2A0D-D92A-1DEA-F3E2059AC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42134" y="4087575"/>
            <a:ext cx="218417" cy="21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4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432D07-35DA-2F8F-9FDA-B622D2992B9C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학교폭력위험지표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EF40ED-A65C-5E78-0091-65C8011F4B43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18CCDF-B257-2FAE-F964-786EB247B674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E7166-B895-90B8-37D7-B640113E7221}"/>
              </a:ext>
            </a:extLst>
          </p:cNvPr>
          <p:cNvSpPr txBox="1"/>
          <p:nvPr/>
        </p:nvSpPr>
        <p:spPr>
          <a:xfrm>
            <a:off x="805970" y="1708885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학교폭력위험지표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B5663-06E8-AE80-0F9A-D6190DF2D70F}"/>
              </a:ext>
            </a:extLst>
          </p:cNvPr>
          <p:cNvSpPr txBox="1"/>
          <p:nvPr/>
        </p:nvSpPr>
        <p:spPr>
          <a:xfrm>
            <a:off x="801567" y="2173457"/>
            <a:ext cx="7721986" cy="4470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학교폭력에 영향을 미치는 사회환경요인과 학교개별환경요인을 모두 반영한 종합지표</a:t>
            </a:r>
          </a:p>
        </p:txBody>
      </p:sp>
      <p:graphicFrame>
        <p:nvGraphicFramePr>
          <p:cNvPr id="9" name="표 21">
            <a:extLst>
              <a:ext uri="{FF2B5EF4-FFF2-40B4-BE49-F238E27FC236}">
                <a16:creationId xmlns:a16="http://schemas.microsoft.com/office/drawing/2014/main" id="{3CC3F1E6-1136-3B7E-3AAE-F2F4F79C5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57761"/>
              </p:ext>
            </p:extLst>
          </p:nvPr>
        </p:nvGraphicFramePr>
        <p:xfrm>
          <a:off x="848449" y="3372012"/>
          <a:ext cx="16591101" cy="593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151">
                  <a:extLst>
                    <a:ext uri="{9D8B030D-6E8A-4147-A177-3AD203B41FA5}">
                      <a16:colId xmlns:a16="http://schemas.microsoft.com/office/drawing/2014/main" val="3990551818"/>
                    </a:ext>
                  </a:extLst>
                </a:gridCol>
                <a:gridCol w="1113336">
                  <a:extLst>
                    <a:ext uri="{9D8B030D-6E8A-4147-A177-3AD203B41FA5}">
                      <a16:colId xmlns:a16="http://schemas.microsoft.com/office/drawing/2014/main" val="1383915157"/>
                    </a:ext>
                  </a:extLst>
                </a:gridCol>
                <a:gridCol w="2576515">
                  <a:extLst>
                    <a:ext uri="{9D8B030D-6E8A-4147-A177-3AD203B41FA5}">
                      <a16:colId xmlns:a16="http://schemas.microsoft.com/office/drawing/2014/main" val="961437973"/>
                    </a:ext>
                  </a:extLst>
                </a:gridCol>
                <a:gridCol w="2576515">
                  <a:extLst>
                    <a:ext uri="{9D8B030D-6E8A-4147-A177-3AD203B41FA5}">
                      <a16:colId xmlns:a16="http://schemas.microsoft.com/office/drawing/2014/main" val="1179959125"/>
                    </a:ext>
                  </a:extLst>
                </a:gridCol>
                <a:gridCol w="2576515">
                  <a:extLst>
                    <a:ext uri="{9D8B030D-6E8A-4147-A177-3AD203B41FA5}">
                      <a16:colId xmlns:a16="http://schemas.microsoft.com/office/drawing/2014/main" val="3770569943"/>
                    </a:ext>
                  </a:extLst>
                </a:gridCol>
                <a:gridCol w="2576515">
                  <a:extLst>
                    <a:ext uri="{9D8B030D-6E8A-4147-A177-3AD203B41FA5}">
                      <a16:colId xmlns:a16="http://schemas.microsoft.com/office/drawing/2014/main" val="3956632421"/>
                    </a:ext>
                  </a:extLst>
                </a:gridCol>
                <a:gridCol w="2495554">
                  <a:extLst>
                    <a:ext uri="{9D8B030D-6E8A-4147-A177-3AD203B41FA5}">
                      <a16:colId xmlns:a16="http://schemas.microsoft.com/office/drawing/2014/main" val="2263668840"/>
                    </a:ext>
                  </a:extLst>
                </a:gridCol>
              </a:tblGrid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시군구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환경지표 학교폭력위험점수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위해지표 학교폭력위험점수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경감지표 학교폭력위험점수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학교폭력위험점수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학교폭력 위험도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7B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27074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가락고등학교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송파구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48.71522933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46.6448827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낮음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081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가재울고등학교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서대문구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46.19379883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69.26743129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높음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366819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강동고등학교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강동구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55.14826653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61.95183457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높음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25030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양천구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65.10383414</a:t>
                      </a:r>
                      <a:endParaRPr lang="en-US" sz="1400" b="0" dirty="0">
                        <a:solidFill>
                          <a:srgbClr val="3C6255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53.82164173</a:t>
                      </a:r>
                      <a:endParaRPr lang="en-US" altLang="ko-KR" sz="1400" b="0" dirty="0">
                        <a:solidFill>
                          <a:srgbClr val="3C6255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168426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강서공업고등학교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강서구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77.83118572</a:t>
                      </a:r>
                      <a:endParaRPr lang="en-US" sz="1400" b="0" dirty="0">
                        <a:solidFill>
                          <a:srgbClr val="3C6255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61.43235234</a:t>
                      </a:r>
                      <a:endParaRPr lang="en-US" sz="1400" b="0" dirty="0">
                        <a:solidFill>
                          <a:srgbClr val="3C6255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19411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강일고등학교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강동구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55.14826653</a:t>
                      </a:r>
                      <a:endParaRPr lang="en-US" sz="1400" b="0" dirty="0">
                        <a:solidFill>
                          <a:srgbClr val="3C6255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80</a:t>
                      </a:r>
                      <a:endParaRPr lang="ko-KR" altLang="en-US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54.96794624</a:t>
                      </a:r>
                      <a:endParaRPr lang="en-US" sz="1400" b="0" dirty="0">
                        <a:solidFill>
                          <a:srgbClr val="3C6255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42904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개포고등학교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강남구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19.0712165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37.2325524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낮음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855501"/>
                  </a:ext>
                </a:extLst>
              </a:tr>
              <a:tr h="69358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33034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화곡보건경영고등학교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강서구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77.83118572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C6255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61.43235234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3C6255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보통</a:t>
                      </a:r>
                      <a:endParaRPr lang="en-US" altLang="ko-KR" sz="1400" b="0" dirty="0">
                        <a:solidFill>
                          <a:srgbClr val="3C6255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28420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한일고등학교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중구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32.48083657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51.07048687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낮음</a:t>
                      </a:r>
                      <a:endParaRPr lang="en-US" altLang="ko-KR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86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효문고등학교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도봉구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89.9466272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74.04102669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높음</a:t>
                      </a:r>
                      <a:endParaRPr lang="en-US" altLang="ko-KR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426728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휘경공업고등학교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동대문구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58.5748178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51.43173976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낮음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238674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휘경여자고등학교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동대문구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58.5748178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rgbClr val="FF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69.38076201</a:t>
                      </a:r>
                      <a:endParaRPr lang="en-US" sz="1400" b="0" dirty="0">
                        <a:solidFill>
                          <a:srgbClr val="FF0000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높음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903458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휘문고등학교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강남구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19.0712165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24.59928362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낮음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47220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휘봉고등학교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동대문구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58.5748178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0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39.46572493</a:t>
                      </a:r>
                      <a:endParaRPr 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매우 낮음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0025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B3D3DB-64D5-A626-B139-841E84011333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112020C-69A8-0C6E-3CAF-088AA1EF0E1C}"/>
              </a:ext>
            </a:extLst>
          </p:cNvPr>
          <p:cNvCxnSpPr>
            <a:cxnSpLocks/>
          </p:cNvCxnSpPr>
          <p:nvPr/>
        </p:nvCxnSpPr>
        <p:spPr>
          <a:xfrm>
            <a:off x="1549130" y="2937606"/>
            <a:ext cx="591846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37CB10-3016-A2AE-73D6-DB1A167CD568}"/>
              </a:ext>
            </a:extLst>
          </p:cNvPr>
          <p:cNvSpPr txBox="1"/>
          <p:nvPr/>
        </p:nvSpPr>
        <p:spPr>
          <a:xfrm>
            <a:off x="2375038" y="2768329"/>
            <a:ext cx="837601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학교폭력위험점수와 실제 학교폭력신고수와의 상관관계를 분석한 결과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: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상관계수 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0.514348</a:t>
            </a:r>
            <a:endParaRPr kumimoji="0" lang="ko-KR" altLang="en-US" sz="17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16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93A243C-E96B-E7EF-53E7-8CFBB972A59F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Index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C930C51-5683-3508-970C-B61013622198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E861E6-90EF-E0BF-70FB-B52AB6102196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497009" y="3771900"/>
            <a:ext cx="9293981" cy="3683693"/>
            <a:chOff x="4327870" y="3755345"/>
            <a:chExt cx="9293981" cy="3683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2B8993A-1CC1-8524-887A-CB1C99BDA58D}"/>
                </a:ext>
              </a:extLst>
            </p:cNvPr>
            <p:cNvSpPr/>
            <p:nvPr/>
          </p:nvSpPr>
          <p:spPr>
            <a:xfrm>
              <a:off x="4343400" y="3848100"/>
              <a:ext cx="6896198" cy="3590938"/>
            </a:xfrm>
            <a:prstGeom prst="rect">
              <a:avLst/>
            </a:prstGeom>
            <a:solidFill>
              <a:srgbClr val="EAE7B1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A82DCA-7648-11B1-6843-3E6B8C329031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5531227"/>
              <a:ext cx="9277200" cy="0"/>
            </a:xfrm>
            <a:prstGeom prst="line">
              <a:avLst/>
            </a:prstGeom>
            <a:ln w="6350" cap="rnd">
              <a:solidFill>
                <a:srgbClr val="3C6255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0AAB91A-B60F-6B94-D23E-AC156BFA5E44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647133"/>
              <a:ext cx="9277200" cy="0"/>
            </a:xfrm>
            <a:prstGeom prst="line">
              <a:avLst/>
            </a:prstGeom>
            <a:ln w="6350" cap="rnd">
              <a:solidFill>
                <a:srgbClr val="3C6255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7547D9B-1919-82E6-E0E5-C9CB0FDFADE9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3755345"/>
              <a:ext cx="9278451" cy="0"/>
            </a:xfrm>
            <a:prstGeom prst="line">
              <a:avLst/>
            </a:prstGeom>
            <a:ln w="9525" cap="sq">
              <a:solidFill>
                <a:srgbClr val="3C6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20D8B20-134E-41AA-7482-F6FC2B3C639C}"/>
                </a:ext>
              </a:extLst>
            </p:cNvPr>
            <p:cNvCxnSpPr>
              <a:cxnSpLocks/>
            </p:cNvCxnSpPr>
            <p:nvPr/>
          </p:nvCxnSpPr>
          <p:spPr>
            <a:xfrm>
              <a:off x="4329121" y="6419170"/>
              <a:ext cx="9277200" cy="0"/>
            </a:xfrm>
            <a:prstGeom prst="line">
              <a:avLst/>
            </a:prstGeom>
            <a:ln w="6350" cap="rnd">
              <a:solidFill>
                <a:srgbClr val="3C6255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7F495C-486F-B98F-DA3D-3653CEFECB68}"/>
                </a:ext>
              </a:extLst>
            </p:cNvPr>
            <p:cNvSpPr txBox="1"/>
            <p:nvPr/>
          </p:nvSpPr>
          <p:spPr>
            <a:xfrm>
              <a:off x="4749092" y="4070434"/>
              <a:ext cx="17283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210 옴니고딕 040" panose="02020603020101020101" pitchFamily="18" charset="-127"/>
                  <a:ea typeface="210 옴니고딕 040" panose="02020603020101020101" pitchFamily="18" charset="-127"/>
                  <a:cs typeface="Arial"/>
                  <a:sym typeface="Arial"/>
                </a:rPr>
                <a:t>01.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2CDE22-E006-94F3-68BB-7989E20911AB}"/>
                </a:ext>
              </a:extLst>
            </p:cNvPr>
            <p:cNvSpPr txBox="1"/>
            <p:nvPr/>
          </p:nvSpPr>
          <p:spPr>
            <a:xfrm>
              <a:off x="4749092" y="4935291"/>
              <a:ext cx="1645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210 옴니고딕 040" panose="02020603020101020101" pitchFamily="18" charset="-127"/>
                  <a:ea typeface="210 옴니고딕 040" panose="02020603020101020101" pitchFamily="18" charset="-127"/>
                  <a:cs typeface="Arial"/>
                  <a:sym typeface="Arial"/>
                </a:rPr>
                <a:t>02.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FD1145-D606-508C-DB2A-4A2815F2CAF5}"/>
                </a:ext>
              </a:extLst>
            </p:cNvPr>
            <p:cNvSpPr txBox="1"/>
            <p:nvPr/>
          </p:nvSpPr>
          <p:spPr>
            <a:xfrm>
              <a:off x="4749092" y="5814031"/>
              <a:ext cx="1645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210 옴니고딕 040" panose="02020603020101020101" pitchFamily="18" charset="-127"/>
                  <a:ea typeface="210 옴니고딕 040" panose="02020603020101020101" pitchFamily="18" charset="-127"/>
                  <a:cs typeface="Arial"/>
                  <a:sym typeface="Arial"/>
                </a:rPr>
                <a:t>03. </a:t>
              </a:r>
              <a:endParaRPr kumimoji="0" lang="en-US" sz="1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1DE2AE-8A0F-07E9-9EDF-841351AA9BDA}"/>
                </a:ext>
              </a:extLst>
            </p:cNvPr>
            <p:cNvSpPr txBox="1"/>
            <p:nvPr/>
          </p:nvSpPr>
          <p:spPr>
            <a:xfrm>
              <a:off x="4749092" y="6704054"/>
              <a:ext cx="1875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210 옴니고딕 040" panose="02020603020101020101" pitchFamily="18" charset="-127"/>
                  <a:ea typeface="210 옴니고딕 040" panose="02020603020101020101" pitchFamily="18" charset="-127"/>
                  <a:cs typeface="Arial"/>
                  <a:sym typeface="Arial"/>
                </a:rPr>
                <a:t>04.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8CC708-9154-711C-E52A-9268D353D3E3}"/>
                </a:ext>
              </a:extLst>
            </p:cNvPr>
            <p:cNvSpPr txBox="1"/>
            <p:nvPr/>
          </p:nvSpPr>
          <p:spPr>
            <a:xfrm>
              <a:off x="12020862" y="4962222"/>
              <a:ext cx="7360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buClr>
                  <a:srgbClr val="000000"/>
                </a:buClr>
                <a:defRPr/>
              </a:pPr>
              <a:r>
                <a:rPr lang="en-US" altLang="ko-KR" sz="1050" kern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002060">
                      <a:alpha val="85000"/>
                    </a:srgbClr>
                  </a:solidFill>
                  <a:latin typeface="210 옴니고딕 040" panose="02020603020101020101" pitchFamily="18" charset="-127"/>
                  <a:ea typeface="210 옴니고딕 040" panose="02020603020101020101" pitchFamily="18" charset="-127"/>
                  <a:cs typeface="Arial"/>
                  <a:sym typeface="Arial"/>
                </a:rPr>
                <a:t>5 - 6p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51B66F-DA46-DF90-77BE-DD71131E821E}"/>
                </a:ext>
              </a:extLst>
            </p:cNvPr>
            <p:cNvSpPr txBox="1"/>
            <p:nvPr/>
          </p:nvSpPr>
          <p:spPr>
            <a:xfrm>
              <a:off x="11749154" y="5846316"/>
              <a:ext cx="998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buClr>
                  <a:srgbClr val="000000"/>
                </a:buClr>
                <a:defRPr/>
              </a:pPr>
              <a:r>
                <a:rPr lang="en-US" altLang="ko-KR" sz="1050" kern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002060">
                      <a:alpha val="85000"/>
                    </a:srgbClr>
                  </a:solidFill>
                  <a:latin typeface="210 옴니고딕 040" panose="02020603020101020101" pitchFamily="18" charset="-127"/>
                  <a:ea typeface="210 옴니고딕 040" panose="02020603020101020101" pitchFamily="18" charset="-127"/>
                  <a:cs typeface="Arial"/>
                  <a:sym typeface="Arial"/>
                </a:rPr>
                <a:t>7 – 24p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E25D35-BE9E-2C4E-393A-46F09A1EFF0C}"/>
                </a:ext>
              </a:extLst>
            </p:cNvPr>
            <p:cNvSpPr txBox="1"/>
            <p:nvPr/>
          </p:nvSpPr>
          <p:spPr>
            <a:xfrm>
              <a:off x="11741941" y="6730410"/>
              <a:ext cx="998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002060">
                      <a:alpha val="85000"/>
                    </a:srgbClr>
                  </a:solidFill>
                  <a:effectLst/>
                  <a:uLnTx/>
                  <a:uFillTx/>
                  <a:latin typeface="210 옴니고딕 040" panose="02020603020101020101" pitchFamily="18" charset="-127"/>
                  <a:ea typeface="210 옴니고딕 040" panose="02020603020101020101" pitchFamily="18" charset="-127"/>
                  <a:cs typeface="Arial"/>
                  <a:sym typeface="Arial"/>
                </a:rPr>
                <a:t>25p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1F2942-DFB7-1F3F-6577-CA36B674CE90}"/>
                </a:ext>
              </a:extLst>
            </p:cNvPr>
            <p:cNvSpPr txBox="1"/>
            <p:nvPr/>
          </p:nvSpPr>
          <p:spPr>
            <a:xfrm>
              <a:off x="12000588" y="4070434"/>
              <a:ext cx="7360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buClr>
                  <a:srgbClr val="000000"/>
                </a:buClr>
                <a:defRPr/>
              </a:pPr>
              <a:r>
                <a:rPr lang="en-US" sz="1050" kern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002060">
                      <a:alpha val="85000"/>
                    </a:srgbClr>
                  </a:solidFill>
                  <a:latin typeface="210 옴니고딕 040" panose="02020603020101020101" pitchFamily="18" charset="-127"/>
                  <a:ea typeface="210 옴니고딕 040" panose="02020603020101020101" pitchFamily="18" charset="-127"/>
                  <a:cs typeface="Arial"/>
                  <a:sym typeface="Arial"/>
                </a:rPr>
                <a:t>3 - 4p </a:t>
              </a:r>
              <a:endParaRPr kumimoji="0" lang="en-US" sz="105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2060">
                    <a:alpha val="85000"/>
                  </a:srgbClr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FABE2B4-A34F-51C0-4396-C13FDB7BAC2D}"/>
                </a:ext>
              </a:extLst>
            </p:cNvPr>
            <p:cNvCxnSpPr>
              <a:cxnSpLocks/>
            </p:cNvCxnSpPr>
            <p:nvPr/>
          </p:nvCxnSpPr>
          <p:spPr>
            <a:xfrm>
              <a:off x="4327870" y="7350802"/>
              <a:ext cx="9278451" cy="0"/>
            </a:xfrm>
            <a:prstGeom prst="line">
              <a:avLst/>
            </a:prstGeom>
            <a:ln w="9525" cap="sq">
              <a:solidFill>
                <a:srgbClr val="3C6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1AD0D6-406B-A552-845D-27635D82FB2B}"/>
                </a:ext>
              </a:extLst>
            </p:cNvPr>
            <p:cNvSpPr txBox="1"/>
            <p:nvPr/>
          </p:nvSpPr>
          <p:spPr>
            <a:xfrm>
              <a:off x="5991655" y="4055045"/>
              <a:ext cx="21707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프로젝트 배경 및 목적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030C46-E5E6-8850-D0D4-2C9C48E78DFC}"/>
                </a:ext>
              </a:extLst>
            </p:cNvPr>
            <p:cNvSpPr txBox="1"/>
            <p:nvPr/>
          </p:nvSpPr>
          <p:spPr>
            <a:xfrm>
              <a:off x="5991655" y="4900668"/>
              <a:ext cx="15616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팀 구성 및 역할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B59773-7BC8-29EA-231D-5AE8F6FE1CC0}"/>
                </a:ext>
              </a:extLst>
            </p:cNvPr>
            <p:cNvSpPr txBox="1"/>
            <p:nvPr/>
          </p:nvSpPr>
          <p:spPr>
            <a:xfrm>
              <a:off x="5991655" y="5798642"/>
              <a:ext cx="1447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프로젝트 수행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F0C817-C8CF-0A64-E9F1-0CCB25844D10}"/>
                </a:ext>
              </a:extLst>
            </p:cNvPr>
            <p:cNvSpPr txBox="1"/>
            <p:nvPr/>
          </p:nvSpPr>
          <p:spPr>
            <a:xfrm>
              <a:off x="5991655" y="6691937"/>
              <a:ext cx="978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시연영상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50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62A58EC-637C-FDFA-212A-239C11919A0C}"/>
              </a:ext>
            </a:extLst>
          </p:cNvPr>
          <p:cNvSpPr txBox="1"/>
          <p:nvPr/>
        </p:nvSpPr>
        <p:spPr>
          <a:xfrm>
            <a:off x="11566496" y="2701463"/>
            <a:ext cx="5150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Yolo v5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학습데이터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(Roboflow – Violence Detection Dataset)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FB6889-8063-7FFB-B388-4382CE6963EC}"/>
              </a:ext>
            </a:extLst>
          </p:cNvPr>
          <p:cNvSpPr/>
          <p:nvPr/>
        </p:nvSpPr>
        <p:spPr>
          <a:xfrm>
            <a:off x="10653737" y="3463617"/>
            <a:ext cx="6976289" cy="443209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79FCF-62EE-D082-48E4-143E84506C33}"/>
              </a:ext>
            </a:extLst>
          </p:cNvPr>
          <p:cNvSpPr/>
          <p:nvPr/>
        </p:nvSpPr>
        <p:spPr>
          <a:xfrm>
            <a:off x="10644212" y="4159921"/>
            <a:ext cx="4244285" cy="3171746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786A09-B2D8-D5DF-E346-E6AA22B638F3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Yolo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빅데이터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3621587-F0C4-7704-A40D-D6820322245D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3C6D72-E179-8EF0-D11F-8FF54D9A2CFE}"/>
              </a:ext>
            </a:extLst>
          </p:cNvPr>
          <p:cNvSpPr/>
          <p:nvPr/>
        </p:nvSpPr>
        <p:spPr>
          <a:xfrm>
            <a:off x="4850980" y="2928264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C291E-80E7-7A57-B693-026D1F1DAC7A}"/>
              </a:ext>
            </a:extLst>
          </p:cNvPr>
          <p:cNvSpPr txBox="1"/>
          <p:nvPr/>
        </p:nvSpPr>
        <p:spPr>
          <a:xfrm>
            <a:off x="5070557" y="2870974"/>
            <a:ext cx="1119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Yolo v5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0C51D-7D9B-6F64-8486-2855260D04D7}"/>
              </a:ext>
            </a:extLst>
          </p:cNvPr>
          <p:cNvSpPr/>
          <p:nvPr/>
        </p:nvSpPr>
        <p:spPr>
          <a:xfrm>
            <a:off x="12701584" y="2727216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A21DD03-994C-4D22-2CFF-20DCFD7D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687" y="4706186"/>
            <a:ext cx="4210948" cy="2807298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EA0E21-5BFE-DBFF-F449-FFC24997E45A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FB6889-8063-7FFB-B388-4382CE6963EC}"/>
              </a:ext>
            </a:extLst>
          </p:cNvPr>
          <p:cNvSpPr/>
          <p:nvPr/>
        </p:nvSpPr>
        <p:spPr>
          <a:xfrm>
            <a:off x="609600" y="3463617"/>
            <a:ext cx="9677399" cy="4432092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BED3BB-7C23-A28A-81E6-8F6F2462A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30" y="4844116"/>
            <a:ext cx="3768027" cy="2486898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1DFA6-8EF8-C374-1AF4-F934E058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939" y="4762500"/>
            <a:ext cx="4320677" cy="2671618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C91A29-B886-9203-997C-357EA0EAA742}"/>
              </a:ext>
            </a:extLst>
          </p:cNvPr>
          <p:cNvSpPr txBox="1"/>
          <p:nvPr/>
        </p:nvSpPr>
        <p:spPr>
          <a:xfrm>
            <a:off x="6548704" y="7664877"/>
            <a:ext cx="39668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u="sng" dirty="0">
                <a:solidFill>
                  <a:srgbClr val="1155C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 </a:t>
            </a:r>
            <a:r>
              <a:rPr lang="en-US" altLang="ko-KR" sz="900" u="sng" dirty="0">
                <a:solidFill>
                  <a:srgbClr val="1155CC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https://blog.roboflow.com/yolov5-improvements-and-evaluation/</a:t>
            </a:r>
            <a:r>
              <a:rPr lang="en-US" altLang="ko-KR" sz="900" b="0" i="0" u="none" strike="noStrike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548D6A-0481-8DD7-BC3A-64130106A8AD}"/>
              </a:ext>
            </a:extLst>
          </p:cNvPr>
          <p:cNvSpPr/>
          <p:nvPr/>
        </p:nvSpPr>
        <p:spPr>
          <a:xfrm>
            <a:off x="788783" y="3548012"/>
            <a:ext cx="2331403" cy="914400"/>
          </a:xfrm>
          <a:prstGeom prst="roundRect">
            <a:avLst/>
          </a:prstGeom>
          <a:noFill/>
          <a:ln>
            <a:solidFill>
              <a:srgbClr val="3C62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학교폭력 실시간 </a:t>
            </a:r>
            <a:r>
              <a:rPr lang="en-US" altLang="ko-KR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CCTV </a:t>
            </a:r>
            <a:r>
              <a:rPr lang="ko-KR" altLang="en-US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객체 탐지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C461B93-68DD-0AA7-8ECB-2AAA6E165C4E}"/>
              </a:ext>
            </a:extLst>
          </p:cNvPr>
          <p:cNvSpPr/>
          <p:nvPr/>
        </p:nvSpPr>
        <p:spPr>
          <a:xfrm>
            <a:off x="3579295" y="3544649"/>
            <a:ext cx="3858826" cy="914400"/>
          </a:xfrm>
          <a:prstGeom prst="roundRect">
            <a:avLst/>
          </a:prstGeom>
          <a:noFill/>
          <a:ln>
            <a:solidFill>
              <a:srgbClr val="3C62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속도가 빠르고 상대적으로 </a:t>
            </a:r>
            <a:r>
              <a:rPr lang="en-US" altLang="ko-KR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r>
              <a:rPr lang="ko-KR" altLang="en-US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</a:t>
            </a:r>
            <a:endParaRPr lang="en-US" altLang="ko-KR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리소스가 제한된 장치에 적응 쉬움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2611580-AE61-1031-3D94-068A2E5C5DA1}"/>
              </a:ext>
            </a:extLst>
          </p:cNvPr>
          <p:cNvSpPr/>
          <p:nvPr/>
        </p:nvSpPr>
        <p:spPr>
          <a:xfrm>
            <a:off x="7952628" y="3542053"/>
            <a:ext cx="2134994" cy="938449"/>
          </a:xfrm>
          <a:prstGeom prst="roundRect">
            <a:avLst/>
          </a:prstGeom>
          <a:noFill/>
          <a:ln>
            <a:solidFill>
              <a:srgbClr val="3C62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광범위한 물체 감지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27B6D1-1CD0-E6CB-6B0F-044AC3379720}"/>
              </a:ext>
            </a:extLst>
          </p:cNvPr>
          <p:cNvSpPr txBox="1"/>
          <p:nvPr/>
        </p:nvSpPr>
        <p:spPr>
          <a:xfrm>
            <a:off x="11633274" y="4259095"/>
            <a:ext cx="1371600" cy="338554"/>
          </a:xfrm>
          <a:prstGeom prst="rect">
            <a:avLst/>
          </a:prstGeom>
          <a:solidFill>
            <a:srgbClr val="EAE7B1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PR-Curve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2C29A1-A4C7-EA61-18DC-747BE7D895D3}"/>
              </a:ext>
            </a:extLst>
          </p:cNvPr>
          <p:cNvSpPr txBox="1"/>
          <p:nvPr/>
        </p:nvSpPr>
        <p:spPr>
          <a:xfrm>
            <a:off x="15026634" y="5259370"/>
            <a:ext cx="289560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Nonviolence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는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0.817</a:t>
            </a:r>
            <a:endParaRPr lang="en-US" altLang="ko-KR" kern="0" dirty="0"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Violence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는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0.879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91A29-B886-9203-997C-357EA0EAA742}"/>
              </a:ext>
            </a:extLst>
          </p:cNvPr>
          <p:cNvSpPr txBox="1"/>
          <p:nvPr/>
        </p:nvSpPr>
        <p:spPr>
          <a:xfrm>
            <a:off x="3707502" y="7664877"/>
            <a:ext cx="34791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u="sng" strike="noStrike" dirty="0">
                <a:solidFill>
                  <a:srgbClr val="1155CC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6"/>
              </a:rPr>
              <a:t>출처 </a:t>
            </a:r>
            <a:r>
              <a:rPr lang="en-US" altLang="ko-KR" sz="900" b="0" i="0" u="sng" strike="noStrike" dirty="0">
                <a:solidFill>
                  <a:srgbClr val="1155CC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6"/>
              </a:rPr>
              <a:t>https://blog.roboflow.com/yolov4-versus-yolov5/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28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962529-EDD6-F447-4066-80973703AA0B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CCTV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 정책 설정</a:t>
            </a: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324155" y="595933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IoT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56F693-F92D-621A-B046-0EF87B41C7E8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E3479-EDEA-30BC-FFD0-8A9A54E64440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BD7203-FC2A-2D7F-4023-DC4D3D13DBEE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B4C56-4BA6-B919-9FCE-90AA0AB288BA}"/>
              </a:ext>
            </a:extLst>
          </p:cNvPr>
          <p:cNvSpPr txBox="1"/>
          <p:nvPr/>
        </p:nvSpPr>
        <p:spPr>
          <a:xfrm>
            <a:off x="805970" y="1708885"/>
            <a:ext cx="340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CCTV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 설치장소 및 운영시간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31CA1D9A-E5F2-B254-3865-30D6E028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2808" y="2237392"/>
            <a:ext cx="8939292" cy="3843512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81A9EA84-508E-CA58-CAA0-C32C66DAE6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65448" y="2134356"/>
            <a:ext cx="8671805" cy="384351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7E00644-BBDF-343C-0322-45C80A5611F3}"/>
              </a:ext>
            </a:extLst>
          </p:cNvPr>
          <p:cNvCxnSpPr>
            <a:cxnSpLocks/>
          </p:cNvCxnSpPr>
          <p:nvPr/>
        </p:nvCxnSpPr>
        <p:spPr>
          <a:xfrm flipH="1">
            <a:off x="457756" y="6743700"/>
            <a:ext cx="17127166" cy="0"/>
          </a:xfrm>
          <a:prstGeom prst="line">
            <a:avLst/>
          </a:prstGeom>
          <a:ln>
            <a:solidFill>
              <a:srgbClr val="3C62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86E40D-4587-4667-2AF7-9B2060C85034}"/>
              </a:ext>
            </a:extLst>
          </p:cNvPr>
          <p:cNvSpPr/>
          <p:nvPr/>
        </p:nvSpPr>
        <p:spPr>
          <a:xfrm>
            <a:off x="3657600" y="6313569"/>
            <a:ext cx="10972800" cy="914400"/>
          </a:xfrm>
          <a:prstGeom prst="rect">
            <a:avLst/>
          </a:prstGeom>
          <a:solidFill>
            <a:schemeClr val="bg1"/>
          </a:solidFill>
          <a:ln w="9525">
            <a:solidFill>
              <a:srgbClr val="3C62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학교폭력이 가장 많이 발생하는 시간은 쉬는 시간과 점심시간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장소로는 교실 안에서 가장 많이 발생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346FB-B053-E4C3-3A0D-1C2D9E42B3C5}"/>
              </a:ext>
            </a:extLst>
          </p:cNvPr>
          <p:cNvSpPr txBox="1"/>
          <p:nvPr/>
        </p:nvSpPr>
        <p:spPr>
          <a:xfrm>
            <a:off x="7390924" y="8167128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highlight>
                  <a:srgbClr val="EAE7B1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EAE7B1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운영 정책 수립 및 운영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EEC270B6-5D88-9BAD-0923-98457B68F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02484" y="7535441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33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3CA4EB-20DA-3BE0-DCBE-1EA92CA685AB}"/>
              </a:ext>
            </a:extLst>
          </p:cNvPr>
          <p:cNvSpPr/>
          <p:nvPr/>
        </p:nvSpPr>
        <p:spPr>
          <a:xfrm>
            <a:off x="7902444" y="3819516"/>
            <a:ext cx="9013671" cy="1962924"/>
          </a:xfrm>
          <a:prstGeom prst="rect">
            <a:avLst/>
          </a:prstGeom>
          <a:solidFill>
            <a:srgbClr val="EAE7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Group 48">
            <a:extLst>
              <a:ext uri="{FF2B5EF4-FFF2-40B4-BE49-F238E27FC236}">
                <a16:creationId xmlns:a16="http://schemas.microsoft.com/office/drawing/2014/main" id="{F35A051B-6405-2E15-FC7C-F820593E4F2F}"/>
              </a:ext>
            </a:extLst>
          </p:cNvPr>
          <p:cNvGrpSpPr/>
          <p:nvPr/>
        </p:nvGrpSpPr>
        <p:grpSpPr>
          <a:xfrm>
            <a:off x="2493670" y="7248200"/>
            <a:ext cx="2882887" cy="1476700"/>
            <a:chOff x="0" y="0"/>
            <a:chExt cx="607148" cy="310999"/>
          </a:xfrm>
        </p:grpSpPr>
        <p:sp>
          <p:nvSpPr>
            <p:cNvPr id="16" name="Freeform 49">
              <a:extLst>
                <a:ext uri="{FF2B5EF4-FFF2-40B4-BE49-F238E27FC236}">
                  <a16:creationId xmlns:a16="http://schemas.microsoft.com/office/drawing/2014/main" id="{8C6829F1-25E1-6FB9-BF1B-419700448DAC}"/>
                </a:ext>
              </a:extLst>
            </p:cNvPr>
            <p:cNvSpPr/>
            <p:nvPr/>
          </p:nvSpPr>
          <p:spPr>
            <a:xfrm>
              <a:off x="0" y="0"/>
              <a:ext cx="607148" cy="310999"/>
            </a:xfrm>
            <a:custGeom>
              <a:avLst/>
              <a:gdLst/>
              <a:ahLst/>
              <a:cxnLst/>
              <a:rect l="l" t="t" r="r" b="b"/>
              <a:pathLst>
                <a:path w="607148" h="310999">
                  <a:moveTo>
                    <a:pt x="0" y="0"/>
                  </a:moveTo>
                  <a:lnTo>
                    <a:pt x="607148" y="0"/>
                  </a:lnTo>
                  <a:lnTo>
                    <a:pt x="607148" y="310999"/>
                  </a:lnTo>
                  <a:lnTo>
                    <a:pt x="0" y="31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A6BB8D"/>
              </a:solidFill>
            </a:ln>
          </p:spPr>
        </p:sp>
        <p:sp>
          <p:nvSpPr>
            <p:cNvPr id="17" name="TextBox 50">
              <a:extLst>
                <a:ext uri="{FF2B5EF4-FFF2-40B4-BE49-F238E27FC236}">
                  <a16:creationId xmlns:a16="http://schemas.microsoft.com/office/drawing/2014/main" id="{DCC06B75-1549-4ED0-FFD2-E181A1FDCDAB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63529" tIns="63529" rIns="63529" bIns="63529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32" name="Group 54">
            <a:extLst>
              <a:ext uri="{FF2B5EF4-FFF2-40B4-BE49-F238E27FC236}">
                <a16:creationId xmlns:a16="http://schemas.microsoft.com/office/drawing/2014/main" id="{A97BE9B3-B9DD-89EA-9040-6FD7D9B4C07A}"/>
              </a:ext>
            </a:extLst>
          </p:cNvPr>
          <p:cNvGrpSpPr/>
          <p:nvPr/>
        </p:nvGrpSpPr>
        <p:grpSpPr>
          <a:xfrm>
            <a:off x="4294645" y="5108189"/>
            <a:ext cx="2882887" cy="1476700"/>
            <a:chOff x="0" y="0"/>
            <a:chExt cx="607148" cy="310999"/>
          </a:xfrm>
        </p:grpSpPr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65B52916-23E7-9AF3-B2FD-34CF6A74D825}"/>
                </a:ext>
              </a:extLst>
            </p:cNvPr>
            <p:cNvSpPr/>
            <p:nvPr/>
          </p:nvSpPr>
          <p:spPr>
            <a:xfrm>
              <a:off x="0" y="0"/>
              <a:ext cx="607148" cy="310999"/>
            </a:xfrm>
            <a:custGeom>
              <a:avLst/>
              <a:gdLst/>
              <a:ahLst/>
              <a:cxnLst/>
              <a:rect l="l" t="t" r="r" b="b"/>
              <a:pathLst>
                <a:path w="607148" h="310999">
                  <a:moveTo>
                    <a:pt x="0" y="0"/>
                  </a:moveTo>
                  <a:lnTo>
                    <a:pt x="607148" y="0"/>
                  </a:lnTo>
                  <a:lnTo>
                    <a:pt x="607148" y="310999"/>
                  </a:lnTo>
                  <a:lnTo>
                    <a:pt x="0" y="31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A6BB8D"/>
              </a:solidFill>
            </a:ln>
          </p:spPr>
        </p:sp>
        <p:sp>
          <p:nvSpPr>
            <p:cNvPr id="34" name="TextBox 56">
              <a:extLst>
                <a:ext uri="{FF2B5EF4-FFF2-40B4-BE49-F238E27FC236}">
                  <a16:creationId xmlns:a16="http://schemas.microsoft.com/office/drawing/2014/main" id="{2762F2C7-F7A4-1564-3981-CB4A8E9B9868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63529" tIns="63529" rIns="63529" bIns="63529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962529-EDD6-F447-4066-80973703AA0B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4164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CCTV</a:t>
            </a:r>
            <a:r>
              <a:rPr lang="ko-KR" altLang="en-US" sz="2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 설치장소 및 운영시간</a:t>
            </a: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324155" y="595933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IoT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56F693-F92D-621A-B046-0EF87B41C7E8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E3479-EDEA-30BC-FFD0-8A9A54E64440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BD7203-FC2A-2D7F-4023-DC4D3D13DBEE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B4C56-4BA6-B919-9FCE-90AA0AB288BA}"/>
              </a:ext>
            </a:extLst>
          </p:cNvPr>
          <p:cNvSpPr txBox="1"/>
          <p:nvPr/>
        </p:nvSpPr>
        <p:spPr>
          <a:xfrm>
            <a:off x="805970" y="170888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CCTV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69BB8-A1E4-F21B-50EF-3783947F59E3}"/>
              </a:ext>
            </a:extLst>
          </p:cNvPr>
          <p:cNvSpPr txBox="1"/>
          <p:nvPr/>
        </p:nvSpPr>
        <p:spPr>
          <a:xfrm>
            <a:off x="801567" y="2173457"/>
            <a:ext cx="8303876" cy="4678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라즈베리파이 보드를 기반으로 하는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CCTV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를 기능 단위로 모듈을 분할하여 설계 및 제작</a:t>
            </a: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70B68809-2FBB-04B1-4D1C-3468310FA105}"/>
              </a:ext>
            </a:extLst>
          </p:cNvPr>
          <p:cNvGrpSpPr/>
          <p:nvPr/>
        </p:nvGrpSpPr>
        <p:grpSpPr>
          <a:xfrm>
            <a:off x="520440" y="3853165"/>
            <a:ext cx="6893900" cy="5544434"/>
            <a:chOff x="0" y="0"/>
            <a:chExt cx="1451884" cy="1030959"/>
          </a:xfrm>
        </p:grpSpPr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6C75CCB4-C582-5567-8F34-05D21436E9E3}"/>
                </a:ext>
              </a:extLst>
            </p:cNvPr>
            <p:cNvSpPr/>
            <p:nvPr/>
          </p:nvSpPr>
          <p:spPr>
            <a:xfrm>
              <a:off x="0" y="0"/>
              <a:ext cx="1451884" cy="1030959"/>
            </a:xfrm>
            <a:custGeom>
              <a:avLst/>
              <a:gdLst/>
              <a:ahLst/>
              <a:cxnLst/>
              <a:rect l="l" t="t" r="r" b="b"/>
              <a:pathLst>
                <a:path w="1451884" h="1030959">
                  <a:moveTo>
                    <a:pt x="0" y="0"/>
                  </a:moveTo>
                  <a:lnTo>
                    <a:pt x="1451884" y="0"/>
                  </a:lnTo>
                  <a:lnTo>
                    <a:pt x="1451884" y="1030959"/>
                  </a:lnTo>
                  <a:lnTo>
                    <a:pt x="0" y="1030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61876E"/>
              </a:solidFill>
            </a:ln>
          </p:spPr>
        </p:sp>
        <p:sp>
          <p:nvSpPr>
            <p:cNvPr id="13" name="TextBox 41">
              <a:extLst>
                <a:ext uri="{FF2B5EF4-FFF2-40B4-BE49-F238E27FC236}">
                  <a16:creationId xmlns:a16="http://schemas.microsoft.com/office/drawing/2014/main" id="{09AFA18F-BC43-EC0B-38A2-6D0EFCDC9730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63529" tIns="63529" rIns="63529" bIns="63529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pic>
        <p:nvPicPr>
          <p:cNvPr id="14" name="Picture 47">
            <a:extLst>
              <a:ext uri="{FF2B5EF4-FFF2-40B4-BE49-F238E27FC236}">
                <a16:creationId xmlns:a16="http://schemas.microsoft.com/office/drawing/2014/main" id="{DE249C4F-F916-72E4-F082-C4293870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"/>
          <a:stretch>
            <a:fillRect/>
          </a:stretch>
        </p:blipFill>
        <p:spPr>
          <a:xfrm>
            <a:off x="5190605" y="5347571"/>
            <a:ext cx="1055326" cy="1035243"/>
          </a:xfrm>
          <a:prstGeom prst="rect">
            <a:avLst/>
          </a:prstGeom>
        </p:spPr>
      </p:pic>
      <p:pic>
        <p:nvPicPr>
          <p:cNvPr id="19" name="Picture 52">
            <a:extLst>
              <a:ext uri="{FF2B5EF4-FFF2-40B4-BE49-F238E27FC236}">
                <a16:creationId xmlns:a16="http://schemas.microsoft.com/office/drawing/2014/main" id="{0583F91C-216C-FFCC-AE83-55363D215F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51" b="951"/>
          <a:stretch>
            <a:fillRect/>
          </a:stretch>
        </p:blipFill>
        <p:spPr>
          <a:xfrm>
            <a:off x="3433123" y="7513294"/>
            <a:ext cx="1045918" cy="983039"/>
          </a:xfrm>
          <a:prstGeom prst="rect">
            <a:avLst/>
          </a:prstGeom>
        </p:spPr>
      </p:pic>
      <p:pic>
        <p:nvPicPr>
          <p:cNvPr id="20" name="Picture 53">
            <a:extLst>
              <a:ext uri="{FF2B5EF4-FFF2-40B4-BE49-F238E27FC236}">
                <a16:creationId xmlns:a16="http://schemas.microsoft.com/office/drawing/2014/main" id="{58CA0EAE-24D2-993B-AF47-613ED9F251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902"/>
          <a:stretch>
            <a:fillRect/>
          </a:stretch>
        </p:blipFill>
        <p:spPr>
          <a:xfrm>
            <a:off x="586393" y="3457911"/>
            <a:ext cx="934372" cy="916592"/>
          </a:xfrm>
          <a:prstGeom prst="rect">
            <a:avLst/>
          </a:prstGeom>
        </p:spPr>
      </p:pic>
      <p:grpSp>
        <p:nvGrpSpPr>
          <p:cNvPr id="21" name="Group 54">
            <a:extLst>
              <a:ext uri="{FF2B5EF4-FFF2-40B4-BE49-F238E27FC236}">
                <a16:creationId xmlns:a16="http://schemas.microsoft.com/office/drawing/2014/main" id="{ACEB0311-0BE0-F40A-9BB7-95FA1A902895}"/>
              </a:ext>
            </a:extLst>
          </p:cNvPr>
          <p:cNvGrpSpPr/>
          <p:nvPr/>
        </p:nvGrpSpPr>
        <p:grpSpPr>
          <a:xfrm>
            <a:off x="879195" y="5108189"/>
            <a:ext cx="2882887" cy="1476700"/>
            <a:chOff x="0" y="0"/>
            <a:chExt cx="607148" cy="310999"/>
          </a:xfrm>
        </p:grpSpPr>
        <p:sp>
          <p:nvSpPr>
            <p:cNvPr id="22" name="Freeform 55">
              <a:extLst>
                <a:ext uri="{FF2B5EF4-FFF2-40B4-BE49-F238E27FC236}">
                  <a16:creationId xmlns:a16="http://schemas.microsoft.com/office/drawing/2014/main" id="{8A9744F8-51D1-749A-09AF-03A0FA93E26C}"/>
                </a:ext>
              </a:extLst>
            </p:cNvPr>
            <p:cNvSpPr/>
            <p:nvPr/>
          </p:nvSpPr>
          <p:spPr>
            <a:xfrm>
              <a:off x="0" y="0"/>
              <a:ext cx="607148" cy="310999"/>
            </a:xfrm>
            <a:custGeom>
              <a:avLst/>
              <a:gdLst/>
              <a:ahLst/>
              <a:cxnLst/>
              <a:rect l="l" t="t" r="r" b="b"/>
              <a:pathLst>
                <a:path w="607148" h="310999">
                  <a:moveTo>
                    <a:pt x="0" y="0"/>
                  </a:moveTo>
                  <a:lnTo>
                    <a:pt x="607148" y="0"/>
                  </a:lnTo>
                  <a:lnTo>
                    <a:pt x="607148" y="310999"/>
                  </a:lnTo>
                  <a:lnTo>
                    <a:pt x="0" y="31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A6BB8D"/>
              </a:solidFill>
            </a:ln>
          </p:spPr>
        </p:sp>
        <p:sp>
          <p:nvSpPr>
            <p:cNvPr id="23" name="TextBox 56">
              <a:extLst>
                <a:ext uri="{FF2B5EF4-FFF2-40B4-BE49-F238E27FC236}">
                  <a16:creationId xmlns:a16="http://schemas.microsoft.com/office/drawing/2014/main" id="{1AAC663C-C189-0A9E-22A7-471A5082AC01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63529" tIns="63529" rIns="63529" bIns="63529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pic>
        <p:nvPicPr>
          <p:cNvPr id="26" name="Picture 42">
            <a:extLst>
              <a:ext uri="{FF2B5EF4-FFF2-40B4-BE49-F238E27FC236}">
                <a16:creationId xmlns:a16="http://schemas.microsoft.com/office/drawing/2014/main" id="{E29773B4-92C9-A125-E9D3-F70071EEE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67"/>
          <a:stretch>
            <a:fillRect/>
          </a:stretch>
        </p:blipFill>
        <p:spPr>
          <a:xfrm>
            <a:off x="1367300" y="5440000"/>
            <a:ext cx="820682" cy="991571"/>
          </a:xfrm>
          <a:prstGeom prst="rect">
            <a:avLst/>
          </a:prstGeom>
        </p:spPr>
      </p:pic>
      <p:pic>
        <p:nvPicPr>
          <p:cNvPr id="27" name="Picture 43">
            <a:extLst>
              <a:ext uri="{FF2B5EF4-FFF2-40B4-BE49-F238E27FC236}">
                <a16:creationId xmlns:a16="http://schemas.microsoft.com/office/drawing/2014/main" id="{FEE7EEF8-5892-0B85-F519-E9D07AE1CFC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27" b="15756"/>
          <a:stretch>
            <a:fillRect/>
          </a:stretch>
        </p:blipFill>
        <p:spPr>
          <a:xfrm>
            <a:off x="2244469" y="5336572"/>
            <a:ext cx="1371940" cy="11784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828DC15-8694-43F7-7619-C9DFC7273C93}"/>
              </a:ext>
            </a:extLst>
          </p:cNvPr>
          <p:cNvSpPr txBox="1"/>
          <p:nvPr/>
        </p:nvSpPr>
        <p:spPr>
          <a:xfrm>
            <a:off x="1780329" y="4739657"/>
            <a:ext cx="108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CCTV.py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EC993A-E95F-55E5-5EBC-7732284A4346}"/>
              </a:ext>
            </a:extLst>
          </p:cNvPr>
          <p:cNvSpPr txBox="1"/>
          <p:nvPr/>
        </p:nvSpPr>
        <p:spPr>
          <a:xfrm>
            <a:off x="4902945" y="473965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CCTVUtil.py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472DDD-FEB4-D51F-2F8F-7178A4C39326}"/>
              </a:ext>
            </a:extLst>
          </p:cNvPr>
          <p:cNvSpPr txBox="1"/>
          <p:nvPr/>
        </p:nvSpPr>
        <p:spPr>
          <a:xfrm>
            <a:off x="2994760" y="6857398"/>
            <a:ext cx="18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ControlCCTV.py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573D098-CF46-ADFA-7571-99F7FFEFFD5D}"/>
              </a:ext>
            </a:extLst>
          </p:cNvPr>
          <p:cNvSpPr/>
          <p:nvPr/>
        </p:nvSpPr>
        <p:spPr>
          <a:xfrm>
            <a:off x="8050379" y="3939862"/>
            <a:ext cx="2750942" cy="48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CCTV.py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1C845B-5534-7131-5965-5F49ACB11CED}"/>
              </a:ext>
            </a:extLst>
          </p:cNvPr>
          <p:cNvSpPr txBox="1"/>
          <p:nvPr/>
        </p:nvSpPr>
        <p:spPr>
          <a:xfrm>
            <a:off x="8036972" y="4457700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녹화와 비디오파일의 전송을 위한 모듈 구현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BFAA180-ED6A-1D85-CBD6-AA9982BB01F4}"/>
              </a:ext>
            </a:extLst>
          </p:cNvPr>
          <p:cNvSpPr txBox="1"/>
          <p:nvPr/>
        </p:nvSpPr>
        <p:spPr>
          <a:xfrm>
            <a:off x="8159056" y="4780263"/>
            <a:ext cx="4131003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Video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녹화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캠과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OpenCV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이용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전송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Boto3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통해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S3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전송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4B48328-7117-6451-8BD4-82E392DCF802}"/>
              </a:ext>
            </a:extLst>
          </p:cNvPr>
          <p:cNvSpPr/>
          <p:nvPr/>
        </p:nvSpPr>
        <p:spPr>
          <a:xfrm>
            <a:off x="7917684" y="5914566"/>
            <a:ext cx="9013671" cy="1673597"/>
          </a:xfrm>
          <a:prstGeom prst="rect">
            <a:avLst/>
          </a:prstGeom>
          <a:solidFill>
            <a:srgbClr val="EAE7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5A52A0-F447-D74A-3571-37AF8F677F10}"/>
              </a:ext>
            </a:extLst>
          </p:cNvPr>
          <p:cNvSpPr txBox="1"/>
          <p:nvPr/>
        </p:nvSpPr>
        <p:spPr>
          <a:xfrm>
            <a:off x="8052212" y="6515820"/>
            <a:ext cx="509626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정책대로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CCTV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컨트롤하는 중추적인 역할 담당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CCTV.py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모듈을 호출하여 사용자의 요구 수행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9746BA-1BAD-FB29-D84A-151E01702278}"/>
              </a:ext>
            </a:extLst>
          </p:cNvPr>
          <p:cNvSpPr/>
          <p:nvPr/>
        </p:nvSpPr>
        <p:spPr>
          <a:xfrm>
            <a:off x="7917684" y="7734300"/>
            <a:ext cx="9013671" cy="1673597"/>
          </a:xfrm>
          <a:prstGeom prst="rect">
            <a:avLst/>
          </a:prstGeom>
          <a:solidFill>
            <a:srgbClr val="EAE7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05EAE30-7911-2F4B-77D7-9E6AF29248AC}"/>
              </a:ext>
            </a:extLst>
          </p:cNvPr>
          <p:cNvSpPr/>
          <p:nvPr/>
        </p:nvSpPr>
        <p:spPr>
          <a:xfrm>
            <a:off x="8050379" y="6034675"/>
            <a:ext cx="2750942" cy="48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ControlCCTV.py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27D3A34-BAF1-9991-208E-62BE9D50558E}"/>
              </a:ext>
            </a:extLst>
          </p:cNvPr>
          <p:cNvSpPr txBox="1"/>
          <p:nvPr/>
        </p:nvSpPr>
        <p:spPr>
          <a:xfrm>
            <a:off x="8052212" y="8325256"/>
            <a:ext cx="4886274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CCTV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필요한 보조적인 기능을 수행하는 모듈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찍어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CCTV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상태 표시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0FD0EA-1952-B768-1089-AB95FA5117CB}"/>
              </a:ext>
            </a:extLst>
          </p:cNvPr>
          <p:cNvSpPr/>
          <p:nvPr/>
        </p:nvSpPr>
        <p:spPr>
          <a:xfrm>
            <a:off x="8036972" y="7874376"/>
            <a:ext cx="2722523" cy="48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CCTVUtil.py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767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3CA4EB-20DA-3BE0-DCBE-1EA92CA685AB}"/>
              </a:ext>
            </a:extLst>
          </p:cNvPr>
          <p:cNvSpPr/>
          <p:nvPr/>
        </p:nvSpPr>
        <p:spPr>
          <a:xfrm>
            <a:off x="8540673" y="4464770"/>
            <a:ext cx="9013671" cy="3990984"/>
          </a:xfrm>
          <a:prstGeom prst="rect">
            <a:avLst/>
          </a:prstGeom>
          <a:solidFill>
            <a:srgbClr val="EAE7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70B68809-2FBB-04B1-4D1C-3468310FA105}"/>
              </a:ext>
            </a:extLst>
          </p:cNvPr>
          <p:cNvGrpSpPr/>
          <p:nvPr/>
        </p:nvGrpSpPr>
        <p:grpSpPr>
          <a:xfrm>
            <a:off x="520440" y="3467100"/>
            <a:ext cx="7263774" cy="5930499"/>
            <a:chOff x="0" y="0"/>
            <a:chExt cx="1451884" cy="1030959"/>
          </a:xfrm>
        </p:grpSpPr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6C75CCB4-C582-5567-8F34-05D21436E9E3}"/>
                </a:ext>
              </a:extLst>
            </p:cNvPr>
            <p:cNvSpPr/>
            <p:nvPr/>
          </p:nvSpPr>
          <p:spPr>
            <a:xfrm>
              <a:off x="0" y="0"/>
              <a:ext cx="1451884" cy="1030959"/>
            </a:xfrm>
            <a:custGeom>
              <a:avLst/>
              <a:gdLst/>
              <a:ahLst/>
              <a:cxnLst/>
              <a:rect l="l" t="t" r="r" b="b"/>
              <a:pathLst>
                <a:path w="1451884" h="1030959">
                  <a:moveTo>
                    <a:pt x="0" y="0"/>
                  </a:moveTo>
                  <a:lnTo>
                    <a:pt x="1451884" y="0"/>
                  </a:lnTo>
                  <a:lnTo>
                    <a:pt x="1451884" y="1030959"/>
                  </a:lnTo>
                  <a:lnTo>
                    <a:pt x="0" y="1030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61876E"/>
              </a:solidFill>
            </a:ln>
          </p:spPr>
        </p:sp>
        <p:sp>
          <p:nvSpPr>
            <p:cNvPr id="13" name="TextBox 41">
              <a:extLst>
                <a:ext uri="{FF2B5EF4-FFF2-40B4-BE49-F238E27FC236}">
                  <a16:creationId xmlns:a16="http://schemas.microsoft.com/office/drawing/2014/main" id="{09AFA18F-BC43-EC0B-38A2-6D0EFCDC9730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63529" tIns="63529" rIns="63529" bIns="635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48">
            <a:extLst>
              <a:ext uri="{FF2B5EF4-FFF2-40B4-BE49-F238E27FC236}">
                <a16:creationId xmlns:a16="http://schemas.microsoft.com/office/drawing/2014/main" id="{F35A051B-6405-2E15-FC7C-F820593E4F2F}"/>
              </a:ext>
            </a:extLst>
          </p:cNvPr>
          <p:cNvGrpSpPr/>
          <p:nvPr/>
        </p:nvGrpSpPr>
        <p:grpSpPr>
          <a:xfrm>
            <a:off x="2590800" y="4360986"/>
            <a:ext cx="3037561" cy="1579524"/>
            <a:chOff x="0" y="0"/>
            <a:chExt cx="607148" cy="310999"/>
          </a:xfrm>
        </p:grpSpPr>
        <p:sp>
          <p:nvSpPr>
            <p:cNvPr id="16" name="Freeform 49">
              <a:extLst>
                <a:ext uri="{FF2B5EF4-FFF2-40B4-BE49-F238E27FC236}">
                  <a16:creationId xmlns:a16="http://schemas.microsoft.com/office/drawing/2014/main" id="{8C6829F1-25E1-6FB9-BF1B-419700448DAC}"/>
                </a:ext>
              </a:extLst>
            </p:cNvPr>
            <p:cNvSpPr/>
            <p:nvPr/>
          </p:nvSpPr>
          <p:spPr>
            <a:xfrm>
              <a:off x="0" y="0"/>
              <a:ext cx="607148" cy="310999"/>
            </a:xfrm>
            <a:custGeom>
              <a:avLst/>
              <a:gdLst/>
              <a:ahLst/>
              <a:cxnLst/>
              <a:rect l="l" t="t" r="r" b="b"/>
              <a:pathLst>
                <a:path w="607148" h="310999">
                  <a:moveTo>
                    <a:pt x="0" y="0"/>
                  </a:moveTo>
                  <a:lnTo>
                    <a:pt x="607148" y="0"/>
                  </a:lnTo>
                  <a:lnTo>
                    <a:pt x="607148" y="310999"/>
                  </a:lnTo>
                  <a:lnTo>
                    <a:pt x="0" y="310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A6BB8D"/>
              </a:solidFill>
            </a:ln>
          </p:spPr>
        </p:sp>
        <p:sp>
          <p:nvSpPr>
            <p:cNvPr id="17" name="TextBox 50">
              <a:extLst>
                <a:ext uri="{FF2B5EF4-FFF2-40B4-BE49-F238E27FC236}">
                  <a16:creationId xmlns:a16="http://schemas.microsoft.com/office/drawing/2014/main" id="{DCC06B75-1549-4ED0-FFD2-E181A1FDCDAB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63529" tIns="63529" rIns="63529" bIns="63529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6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962529-EDD6-F447-4066-80973703AA0B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CCTV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 정책구현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324155" y="595933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IoT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56F693-F92D-621A-B046-0EF87B41C7E8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E3479-EDEA-30BC-FFD0-8A9A54E64440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BD7203-FC2A-2D7F-4023-DC4D3D13DBEE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B4C56-4BA6-B919-9FCE-90AA0AB288BA}"/>
              </a:ext>
            </a:extLst>
          </p:cNvPr>
          <p:cNvSpPr txBox="1"/>
          <p:nvPr/>
        </p:nvSpPr>
        <p:spPr>
          <a:xfrm>
            <a:off x="805970" y="1708885"/>
            <a:ext cx="2186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ControlCCTV.py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69BB8-A1E4-F21B-50EF-3783947F59E3}"/>
              </a:ext>
            </a:extLst>
          </p:cNvPr>
          <p:cNvSpPr txBox="1"/>
          <p:nvPr/>
        </p:nvSpPr>
        <p:spPr>
          <a:xfrm>
            <a:off x="801567" y="2173457"/>
            <a:ext cx="1560042" cy="4678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녹화 정책 구현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9" name="Picture 52">
            <a:extLst>
              <a:ext uri="{FF2B5EF4-FFF2-40B4-BE49-F238E27FC236}">
                <a16:creationId xmlns:a16="http://schemas.microsoft.com/office/drawing/2014/main" id="{0583F91C-216C-FFCC-AE83-55363D21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1" b="951"/>
          <a:stretch>
            <a:fillRect/>
          </a:stretch>
        </p:blipFill>
        <p:spPr>
          <a:xfrm>
            <a:off x="3530253" y="4660454"/>
            <a:ext cx="1118746" cy="10514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7472DDD-FEB4-D51F-2F8F-7178A4C39326}"/>
              </a:ext>
            </a:extLst>
          </p:cNvPr>
          <p:cNvSpPr txBox="1"/>
          <p:nvPr/>
        </p:nvSpPr>
        <p:spPr>
          <a:xfrm>
            <a:off x="3091890" y="4047291"/>
            <a:ext cx="19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ControlCCTV.py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1C845B-5534-7131-5965-5F49ACB11CED}"/>
              </a:ext>
            </a:extLst>
          </p:cNvPr>
          <p:cNvSpPr txBox="1"/>
          <p:nvPr/>
        </p:nvSpPr>
        <p:spPr>
          <a:xfrm>
            <a:off x="8700855" y="4609957"/>
            <a:ext cx="5748690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녹화 시작 스케쥴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분 단위로 기록된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튜플로</a:t>
            </a:r>
            <a:r>
              <a:rPr lang="ko-KR" altLang="en-US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구성</a:t>
            </a:r>
            <a:endParaRPr lang="en-US" altLang="ko-KR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작동 진행 과정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</a:t>
            </a:r>
            <a:r>
              <a:rPr lang="en-US" altLang="ko-KR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Raspberry Pi</a:t>
            </a:r>
            <a:r>
              <a:rPr lang="ko-KR" altLang="en-US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로컬타임을 읽고 분으로 변화</a:t>
            </a:r>
            <a:endParaRPr lang="en-US" altLang="ko-KR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튜플의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시간과 비교하여 정해진 시간대로 녹화 진행</a:t>
            </a:r>
            <a:endParaRPr lang="en-US" altLang="ko-KR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4E2072-1D88-41BF-131A-A1B28BB64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152149"/>
            <a:ext cx="6924945" cy="29008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C53A0CF-8695-669D-2044-7F5B01061717}"/>
              </a:ext>
            </a:extLst>
          </p:cNvPr>
          <p:cNvSpPr txBox="1"/>
          <p:nvPr/>
        </p:nvSpPr>
        <p:spPr>
          <a:xfrm>
            <a:off x="8700855" y="6314157"/>
            <a:ext cx="179889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3. </a:t>
            </a:r>
            <a:r>
              <a:rPr lang="ko-KR" altLang="en-US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녹화 진행 순서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BA2EA0-F7A3-4CFC-0326-ED6F10D4423B}"/>
              </a:ext>
            </a:extLst>
          </p:cNvPr>
          <p:cNvSpPr txBox="1"/>
          <p:nvPr/>
        </p:nvSpPr>
        <p:spPr>
          <a:xfrm>
            <a:off x="9105978" y="6950484"/>
            <a:ext cx="167866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쉬는 시간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076BF2-50E0-AFE8-AB58-9959567F53BE}"/>
              </a:ext>
            </a:extLst>
          </p:cNvPr>
          <p:cNvSpPr txBox="1"/>
          <p:nvPr/>
        </p:nvSpPr>
        <p:spPr>
          <a:xfrm>
            <a:off x="9107043" y="7518453"/>
            <a:ext cx="16776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점심 시간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B70FDE-6083-9629-7F0D-7C1F5DA80A22}"/>
              </a:ext>
            </a:extLst>
          </p:cNvPr>
          <p:cNvSpPr txBox="1"/>
          <p:nvPr/>
        </p:nvSpPr>
        <p:spPr>
          <a:xfrm>
            <a:off x="11268576" y="7132806"/>
            <a:ext cx="598125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영상은 </a:t>
            </a:r>
            <a:r>
              <a:rPr lang="en-US" altLang="ko-KR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boto3 </a:t>
            </a:r>
            <a:r>
              <a:rPr lang="ko-KR" altLang="en-US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라이브러리를 통해 </a:t>
            </a:r>
            <a:r>
              <a:rPr lang="en-US" altLang="ko-KR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AWS </a:t>
            </a:r>
            <a:r>
              <a:rPr lang="ko-KR" altLang="en-US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서버의 </a:t>
            </a:r>
            <a:r>
              <a:rPr lang="en-US" altLang="ko-KR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s3</a:t>
            </a:r>
            <a:r>
              <a:rPr lang="ko-KR" altLang="en-US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전송</a:t>
            </a:r>
            <a:endParaRPr lang="en-US" altLang="ko-KR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오른쪽 대괄호 36">
            <a:extLst>
              <a:ext uri="{FF2B5EF4-FFF2-40B4-BE49-F238E27FC236}">
                <a16:creationId xmlns:a16="http://schemas.microsoft.com/office/drawing/2014/main" id="{B40C06F3-AC66-30C5-B69B-85E75710A59A}"/>
              </a:ext>
            </a:extLst>
          </p:cNvPr>
          <p:cNvSpPr/>
          <p:nvPr/>
        </p:nvSpPr>
        <p:spPr>
          <a:xfrm>
            <a:off x="11001429" y="6931754"/>
            <a:ext cx="73152" cy="914400"/>
          </a:xfrm>
          <a:prstGeom prst="rightBracket">
            <a:avLst/>
          </a:prstGeom>
          <a:ln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34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962529-EDD6-F447-4066-80973703AA0B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CCTV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 최종결과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324155" y="595933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IoT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56F693-F92D-621A-B046-0EF87B41C7E8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E3479-EDEA-30BC-FFD0-8A9A54E64440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BD7203-FC2A-2D7F-4023-DC4D3D13DBEE}"/>
              </a:ext>
            </a:extLst>
          </p:cNvPr>
          <p:cNvSpPr/>
          <p:nvPr/>
        </p:nvSpPr>
        <p:spPr>
          <a:xfrm>
            <a:off x="12429623" y="2940796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B4C56-4BA6-B919-9FCE-90AA0AB288BA}"/>
              </a:ext>
            </a:extLst>
          </p:cNvPr>
          <p:cNvSpPr txBox="1"/>
          <p:nvPr/>
        </p:nvSpPr>
        <p:spPr>
          <a:xfrm>
            <a:off x="12649200" y="2883506"/>
            <a:ext cx="2651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CCTV </a:t>
            </a:r>
            <a:r>
              <a:rPr lang="ko-KR" altLang="en-US" sz="2000" kern="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최종 작동 결과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04811D-A124-F0F7-62E9-83AFD702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3369451"/>
            <a:ext cx="7957030" cy="41341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2F4EA0-EA25-131E-7294-F67243FC10AC}"/>
              </a:ext>
            </a:extLst>
          </p:cNvPr>
          <p:cNvSpPr/>
          <p:nvPr/>
        </p:nvSpPr>
        <p:spPr>
          <a:xfrm>
            <a:off x="3597598" y="2414016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C6EAC-6820-DC0F-B149-BE6F34721814}"/>
              </a:ext>
            </a:extLst>
          </p:cNvPr>
          <p:cNvSpPr txBox="1"/>
          <p:nvPr/>
        </p:nvSpPr>
        <p:spPr>
          <a:xfrm>
            <a:off x="3817175" y="235672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웹 인터페이스 구현</a:t>
            </a: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02E8403E-5DFD-9690-DCB3-9E8076AD08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11" t="8297" r="6033" b="940"/>
          <a:stretch>
            <a:fillRect/>
          </a:stretch>
        </p:blipFill>
        <p:spPr>
          <a:xfrm>
            <a:off x="685800" y="2916844"/>
            <a:ext cx="8589494" cy="4991534"/>
          </a:xfrm>
          <a:prstGeom prst="rect">
            <a:avLst/>
          </a:prstGeom>
        </p:spPr>
      </p:pic>
      <p:grpSp>
        <p:nvGrpSpPr>
          <p:cNvPr id="26" name="Group 10">
            <a:extLst>
              <a:ext uri="{FF2B5EF4-FFF2-40B4-BE49-F238E27FC236}">
                <a16:creationId xmlns:a16="http://schemas.microsoft.com/office/drawing/2014/main" id="{6268A1AA-5DDF-F955-BD89-8E749906FF6F}"/>
              </a:ext>
            </a:extLst>
          </p:cNvPr>
          <p:cNvGrpSpPr/>
          <p:nvPr/>
        </p:nvGrpSpPr>
        <p:grpSpPr>
          <a:xfrm>
            <a:off x="583577" y="3895923"/>
            <a:ext cx="2087666" cy="4190591"/>
            <a:chOff x="0" y="0"/>
            <a:chExt cx="476931" cy="1166523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E288DA1B-DAED-7ADE-496A-73165ADEA40F}"/>
                </a:ext>
              </a:extLst>
            </p:cNvPr>
            <p:cNvSpPr/>
            <p:nvPr/>
          </p:nvSpPr>
          <p:spPr>
            <a:xfrm>
              <a:off x="0" y="0"/>
              <a:ext cx="476931" cy="1166523"/>
            </a:xfrm>
            <a:custGeom>
              <a:avLst/>
              <a:gdLst/>
              <a:ahLst/>
              <a:cxnLst/>
              <a:rect l="l" t="t" r="r" b="b"/>
              <a:pathLst>
                <a:path w="476931" h="1166523">
                  <a:moveTo>
                    <a:pt x="0" y="0"/>
                  </a:moveTo>
                  <a:lnTo>
                    <a:pt x="476931" y="0"/>
                  </a:lnTo>
                  <a:lnTo>
                    <a:pt x="476931" y="1166523"/>
                  </a:lnTo>
                  <a:lnTo>
                    <a:pt x="0" y="11665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69AE7F32-1E40-B384-0315-DD6998DE6C36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D98B9A-A18A-F535-455D-9A91E2516FDE}"/>
              </a:ext>
            </a:extLst>
          </p:cNvPr>
          <p:cNvSpPr txBox="1"/>
          <p:nvPr/>
        </p:nvSpPr>
        <p:spPr>
          <a:xfrm>
            <a:off x="577481" y="8086514"/>
            <a:ext cx="219002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AE7B1"/>
                </a:highlight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전송된 비디오 리스트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EAE7B1"/>
              </a:highlight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508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962529-EDD6-F447-4066-80973703AA0B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4. </a:t>
            </a:r>
            <a:r>
              <a:rPr lang="ko-KR" altLang="en-US" sz="2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시연영상</a:t>
            </a: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56F693-F92D-621A-B046-0EF87B41C7E8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E3479-EDEA-30BC-FFD0-8A9A54E64440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6" name="2차 동영상_total">
            <a:hlinkClick r:id="" action="ppaction://media"/>
            <a:extLst>
              <a:ext uri="{FF2B5EF4-FFF2-40B4-BE49-F238E27FC236}">
                <a16:creationId xmlns:a16="http://schemas.microsoft.com/office/drawing/2014/main" id="{DDFBD007-BBEF-CB52-CBA5-A9BD238F5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500" y="1562100"/>
            <a:ext cx="17259300" cy="84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962529-EDD6-F447-4066-80973703AA0B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추후 연구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56F693-F92D-621A-B046-0EF87B41C7E8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7E5418-6687-CE7C-4532-D33589B497EE}"/>
              </a:ext>
            </a:extLst>
          </p:cNvPr>
          <p:cNvSpPr/>
          <p:nvPr/>
        </p:nvSpPr>
        <p:spPr>
          <a:xfrm>
            <a:off x="571402" y="2165884"/>
            <a:ext cx="3290430" cy="6527158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  <a:sym typeface="Arial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79C0350-F31A-957E-676E-64D2362D6AB2}"/>
              </a:ext>
            </a:extLst>
          </p:cNvPr>
          <p:cNvCxnSpPr>
            <a:cxnSpLocks/>
          </p:cNvCxnSpPr>
          <p:nvPr/>
        </p:nvCxnSpPr>
        <p:spPr>
          <a:xfrm flipV="1">
            <a:off x="580593" y="2181495"/>
            <a:ext cx="17103954" cy="9006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13F2D3E-1FE8-C5ED-A0C6-6654B2E7BD05}"/>
              </a:ext>
            </a:extLst>
          </p:cNvPr>
          <p:cNvCxnSpPr>
            <a:cxnSpLocks/>
          </p:cNvCxnSpPr>
          <p:nvPr/>
        </p:nvCxnSpPr>
        <p:spPr>
          <a:xfrm flipV="1">
            <a:off x="522384" y="9437341"/>
            <a:ext cx="17103954" cy="15613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C2822A-14F7-7A49-0FA7-906807C38D47}"/>
              </a:ext>
            </a:extLst>
          </p:cNvPr>
          <p:cNvCxnSpPr>
            <a:cxnSpLocks/>
          </p:cNvCxnSpPr>
          <p:nvPr/>
        </p:nvCxnSpPr>
        <p:spPr>
          <a:xfrm flipV="1">
            <a:off x="580593" y="3467100"/>
            <a:ext cx="17103954" cy="21787"/>
          </a:xfrm>
          <a:prstGeom prst="line">
            <a:avLst/>
          </a:prstGeom>
          <a:ln w="6350" cap="rnd">
            <a:solidFill>
              <a:srgbClr val="5B4A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420EAD7-FA78-9D9E-6178-D8F5435B7C5D}"/>
              </a:ext>
            </a:extLst>
          </p:cNvPr>
          <p:cNvCxnSpPr>
            <a:cxnSpLocks/>
          </p:cNvCxnSpPr>
          <p:nvPr/>
        </p:nvCxnSpPr>
        <p:spPr>
          <a:xfrm>
            <a:off x="580593" y="5067300"/>
            <a:ext cx="17103954" cy="15613"/>
          </a:xfrm>
          <a:prstGeom prst="line">
            <a:avLst/>
          </a:prstGeom>
          <a:ln w="6350" cap="rnd">
            <a:solidFill>
              <a:srgbClr val="5B4A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F3D6B52F-DE27-C643-1BA6-916BA891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8" y="2400300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C581ACE-7294-559D-C6C3-5D96A154890A}"/>
              </a:ext>
            </a:extLst>
          </p:cNvPr>
          <p:cNvSpPr txBox="1"/>
          <p:nvPr/>
        </p:nvSpPr>
        <p:spPr>
          <a:xfrm>
            <a:off x="1666427" y="3130757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CD0DCCB6-E1F3-A61F-0D17-A06B7271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741" y="3861442"/>
            <a:ext cx="640800" cy="6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37DB55-B4AC-347C-F63B-57712CDA1164}"/>
              </a:ext>
            </a:extLst>
          </p:cNvPr>
          <p:cNvSpPr txBox="1"/>
          <p:nvPr/>
        </p:nvSpPr>
        <p:spPr>
          <a:xfrm>
            <a:off x="1664351" y="4607123"/>
            <a:ext cx="88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클라우드 </a:t>
            </a:r>
            <a:endParaRPr lang="en-US" altLang="ko-KR" sz="14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D9E4CB-2340-B317-A431-7A559E154E21}"/>
              </a:ext>
            </a:extLst>
          </p:cNvPr>
          <p:cNvSpPr txBox="1"/>
          <p:nvPr/>
        </p:nvSpPr>
        <p:spPr>
          <a:xfrm>
            <a:off x="4079985" y="2389527"/>
            <a:ext cx="762901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 분석에 신체폭력뿐만 아니라 자연어 처리 기술을 접목하여 언어폭력까지 분석</a:t>
            </a:r>
            <a:endParaRPr lang="en-US" altLang="ko-KR" sz="1600" kern="0" dirty="0"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새로운 학교가 추가되었을 때 학교폭력위험지표 업데이트 자동화 시스템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2FCBB6-6667-1C71-C3EF-8CBDE4F412E2}"/>
              </a:ext>
            </a:extLst>
          </p:cNvPr>
          <p:cNvSpPr txBox="1"/>
          <p:nvPr/>
        </p:nvSpPr>
        <p:spPr>
          <a:xfrm>
            <a:off x="4079985" y="3521901"/>
            <a:ext cx="661431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전체적으로 구조가 단순하여 안정성의 측면에서 부족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서버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– </a:t>
            </a:r>
            <a:r>
              <a:rPr lang="en-US" altLang="ko-KR" sz="1600" kern="0" dirty="0" err="1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rds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구조의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2-tier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방식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-&gt; 3-tier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방식으로 바꿀 필요 </a:t>
            </a:r>
            <a:endParaRPr lang="en-US" altLang="ko-KR" sz="1600" kern="0" dirty="0"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도커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및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쿠버네티스를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통한 안정화 작업 필요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RDS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는 비용적인 측면에서 비효율적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-&gt; S3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혹은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EC2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로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DB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구현 필요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40F925-059A-2CB9-8C4F-D8D9E976D7DC}"/>
              </a:ext>
            </a:extLst>
          </p:cNvPr>
          <p:cNvSpPr txBox="1"/>
          <p:nvPr/>
        </p:nvSpPr>
        <p:spPr>
          <a:xfrm>
            <a:off x="6890376" y="6544725"/>
            <a:ext cx="10758073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반응형 웹페이지를 구현해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SMS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와 연계하여 알림 메시지 내에 영상 링크를 포함하여 모바일에서 바로 확인이 가능하도록 계획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하지만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AWS SMS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서비스의 글자수 제한 때문에  링크를 </a:t>
            </a:r>
            <a:r>
              <a:rPr lang="ko-KR" altLang="en-US" sz="1600" kern="0" dirty="0" err="1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붙혀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보낼 수 없어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미 구현된 상태임</a:t>
            </a:r>
            <a:endParaRPr lang="en-US" altLang="ko-KR" sz="1600" kern="0" dirty="0"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링크의 길이를 최대한 줄인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URL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로 이동한 다음 영상 링크로 </a:t>
            </a:r>
            <a:r>
              <a:rPr lang="ko-KR" altLang="en-US" sz="1600" kern="0" dirty="0" err="1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리다이렉트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되는 방법을 활용하여 구현할 계획 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66F3728-3EBC-8D54-D2E9-B46899D1A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046" y="5227673"/>
            <a:ext cx="2256154" cy="4092535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D96F04D0-02E3-9472-57AA-1D6690DCF4D4}"/>
              </a:ext>
            </a:extLst>
          </p:cNvPr>
          <p:cNvGrpSpPr/>
          <p:nvPr/>
        </p:nvGrpSpPr>
        <p:grpSpPr>
          <a:xfrm>
            <a:off x="1256776" y="6462271"/>
            <a:ext cx="1330095" cy="1119629"/>
            <a:chOff x="1256776" y="6462271"/>
            <a:chExt cx="1330095" cy="1119629"/>
          </a:xfrm>
        </p:grpSpPr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75EB1580-DF9E-88F2-F1FB-E447F6540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6776" y="6462271"/>
              <a:ext cx="407575" cy="407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10C549-6094-DCE2-1C08-27BA3BA0A4F5}"/>
                </a:ext>
              </a:extLst>
            </p:cNvPr>
            <p:cNvSpPr txBox="1"/>
            <p:nvPr/>
          </p:nvSpPr>
          <p:spPr>
            <a:xfrm>
              <a:off x="1584674" y="7274123"/>
              <a:ext cx="10021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인터페이스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D0C91F7D-967B-E609-5E09-3690C79FD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818" y="6599925"/>
              <a:ext cx="640800" cy="64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5694CD3-5BD1-D739-E11C-743D09D5FD27}"/>
              </a:ext>
            </a:extLst>
          </p:cNvPr>
          <p:cNvSpPr txBox="1"/>
          <p:nvPr/>
        </p:nvSpPr>
        <p:spPr>
          <a:xfrm>
            <a:off x="10900859" y="3521901"/>
            <a:ext cx="684033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 startAt="2"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람다 함수로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SSM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을 통해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YOLO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실행 스크립트를 실행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YOLO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실행 중에 다른 동영상이 들어왔을 경우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/>
            </a:r>
            <a:b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</a:b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-&gt;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해당 동영상의 분석이 누락 될 가능성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/>
            </a:r>
            <a:b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</a:b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이러한 경우를 대비한 분석 순서의 스케줄링 및 오류 처리 방법 고려 필요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256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962529-EDD6-F447-4066-80973703AA0B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소감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56F693-F92D-621A-B046-0EF87B41C7E8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E3479-EDEA-30BC-FFD0-8A9A54E64440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751527-197A-C752-2685-5E08B5C0D109}"/>
              </a:ext>
            </a:extLst>
          </p:cNvPr>
          <p:cNvSpPr/>
          <p:nvPr/>
        </p:nvSpPr>
        <p:spPr>
          <a:xfrm>
            <a:off x="323849" y="7767762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A7C5B0-0E40-1D18-4FF7-95E1A6F6BE8A}"/>
              </a:ext>
            </a:extLst>
          </p:cNvPr>
          <p:cNvSpPr txBox="1"/>
          <p:nvPr/>
        </p:nvSpPr>
        <p:spPr>
          <a:xfrm>
            <a:off x="543426" y="7727266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김준무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(IoT)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F35B3E-3034-70A3-1121-0CD7E54C1599}"/>
              </a:ext>
            </a:extLst>
          </p:cNvPr>
          <p:cNvGrpSpPr/>
          <p:nvPr/>
        </p:nvGrpSpPr>
        <p:grpSpPr>
          <a:xfrm>
            <a:off x="304800" y="3782737"/>
            <a:ext cx="7249027" cy="1877355"/>
            <a:chOff x="8772023" y="1650510"/>
            <a:chExt cx="7249027" cy="187735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BC941D7-0CCA-F1B7-5B21-FF687442C19E}"/>
                </a:ext>
              </a:extLst>
            </p:cNvPr>
            <p:cNvSpPr/>
            <p:nvPr/>
          </p:nvSpPr>
          <p:spPr>
            <a:xfrm>
              <a:off x="8772023" y="1717075"/>
              <a:ext cx="219577" cy="238552"/>
            </a:xfrm>
            <a:prstGeom prst="rect">
              <a:avLst/>
            </a:prstGeom>
            <a:solidFill>
              <a:srgbClr val="EAE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A8D608-EC69-0603-7B9B-E3F8BDB214CC}"/>
                </a:ext>
              </a:extLst>
            </p:cNvPr>
            <p:cNvSpPr txBox="1"/>
            <p:nvPr/>
          </p:nvSpPr>
          <p:spPr>
            <a:xfrm>
              <a:off x="8991600" y="1650510"/>
              <a:ext cx="19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kern="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이기복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kern="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클라우드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)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7113AE-094A-EDB8-1180-DF17C4CE4229}"/>
                </a:ext>
              </a:extLst>
            </p:cNvPr>
            <p:cNvSpPr txBox="1"/>
            <p:nvPr/>
          </p:nvSpPr>
          <p:spPr>
            <a:xfrm>
              <a:off x="9010650" y="1993727"/>
              <a:ext cx="7010400" cy="1534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비전공자로서 IT 분야에서 프로젝트가 처음이기도 했고 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4개월 </a:t>
              </a:r>
              <a:r>
                <a:rPr lang="ko-KR" altLang="en-US" sz="16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남짓되는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학습량으로 내가 할 수 있을까 하는 걱정이 앞섰습니다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하지만 좋은 팀원을 만나 협업하며 융합 프로젝트를 완성할 수 있었고 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배우지 않았던 내용도 적용하면서 성장할 수 있던 시간이었습니다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1423D8-C1BA-85A8-C605-03EA548ADF17}"/>
              </a:ext>
            </a:extLst>
          </p:cNvPr>
          <p:cNvGrpSpPr/>
          <p:nvPr/>
        </p:nvGrpSpPr>
        <p:grpSpPr>
          <a:xfrm>
            <a:off x="9391648" y="1699883"/>
            <a:ext cx="9535027" cy="1556713"/>
            <a:chOff x="586393" y="4217851"/>
            <a:chExt cx="9535027" cy="155671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5DF79E5-AEB9-25E5-86A8-4024E7FFEE28}"/>
                </a:ext>
              </a:extLst>
            </p:cNvPr>
            <p:cNvSpPr/>
            <p:nvPr/>
          </p:nvSpPr>
          <p:spPr>
            <a:xfrm>
              <a:off x="586393" y="4257925"/>
              <a:ext cx="219577" cy="238552"/>
            </a:xfrm>
            <a:prstGeom prst="rect">
              <a:avLst/>
            </a:prstGeom>
            <a:solidFill>
              <a:srgbClr val="EAE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3BA401-77AD-DDA4-387C-431083F23092}"/>
                </a:ext>
              </a:extLst>
            </p:cNvPr>
            <p:cNvSpPr txBox="1"/>
            <p:nvPr/>
          </p:nvSpPr>
          <p:spPr>
            <a:xfrm>
              <a:off x="805970" y="4217851"/>
              <a:ext cx="19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박수은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(</a:t>
              </a: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빅데이터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)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06302B-7A43-AA37-6EE4-17F3130EAECD}"/>
                </a:ext>
              </a:extLst>
            </p:cNvPr>
            <p:cNvSpPr txBox="1"/>
            <p:nvPr/>
          </p:nvSpPr>
          <p:spPr>
            <a:xfrm>
              <a:off x="805970" y="4568015"/>
              <a:ext cx="9315450" cy="1206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새로운 도전이라는 기대와 한편으로는 걱정을 가지고 팀프로젝트를 시작했습니다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함께 하나의 주제로 협업하여 프로젝트를 진행한 팀원들 덕분에 무사히 마무리 지을 수 있었습니다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약 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개월의 시간동안 고생한 팀원분들께 고마움을 전하고 싶습니다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(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박수은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6F885C-D0E7-47F3-98C1-D61B1C5C22C4}"/>
              </a:ext>
            </a:extLst>
          </p:cNvPr>
          <p:cNvGrpSpPr/>
          <p:nvPr/>
        </p:nvGrpSpPr>
        <p:grpSpPr>
          <a:xfrm>
            <a:off x="9438773" y="3781012"/>
            <a:ext cx="9535027" cy="1536723"/>
            <a:chOff x="586393" y="6565009"/>
            <a:chExt cx="9535027" cy="153672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7B7DAD-E20A-9933-ABAC-A959F99110D4}"/>
                </a:ext>
              </a:extLst>
            </p:cNvPr>
            <p:cNvSpPr/>
            <p:nvPr/>
          </p:nvSpPr>
          <p:spPr>
            <a:xfrm>
              <a:off x="586393" y="6616185"/>
              <a:ext cx="219577" cy="238552"/>
            </a:xfrm>
            <a:prstGeom prst="rect">
              <a:avLst/>
            </a:prstGeom>
            <a:solidFill>
              <a:srgbClr val="EAE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2765C4-39DC-F2F6-366E-0E9D918E7957}"/>
                </a:ext>
              </a:extLst>
            </p:cNvPr>
            <p:cNvSpPr txBox="1"/>
            <p:nvPr/>
          </p:nvSpPr>
          <p:spPr>
            <a:xfrm>
              <a:off x="805970" y="6565009"/>
              <a:ext cx="19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kern="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서혁준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(</a:t>
              </a: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빅데이터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)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123737-886A-5344-7AF9-EC9B11254BD3}"/>
                </a:ext>
              </a:extLst>
            </p:cNvPr>
            <p:cNvSpPr txBox="1"/>
            <p:nvPr/>
          </p:nvSpPr>
          <p:spPr>
            <a:xfrm>
              <a:off x="805970" y="6936926"/>
              <a:ext cx="9315450" cy="11648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전공프로젝트가 끝난 후 바로 융복합 프로젝트를 시작해서 힘들었지만 진행하는 과정에서 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성과가 하나 둘 보여 뿌듯했고 시간적인 제한이 있어 아쉬웠지만 팀원분들 덕분에 잘 마칠 수 있어 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감사하다는 말씀 전해드리고 싶습니다. 고생하셨습니다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ADCA69-CD39-B1E3-2D3D-17B460492E7B}"/>
              </a:ext>
            </a:extLst>
          </p:cNvPr>
          <p:cNvGrpSpPr/>
          <p:nvPr/>
        </p:nvGrpSpPr>
        <p:grpSpPr>
          <a:xfrm>
            <a:off x="304800" y="1633318"/>
            <a:ext cx="9067799" cy="1508023"/>
            <a:chOff x="8772023" y="1650510"/>
            <a:chExt cx="9067799" cy="150802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AC5F066-879E-163B-9099-32A89698592E}"/>
                </a:ext>
              </a:extLst>
            </p:cNvPr>
            <p:cNvSpPr/>
            <p:nvPr/>
          </p:nvSpPr>
          <p:spPr>
            <a:xfrm>
              <a:off x="8772023" y="1717075"/>
              <a:ext cx="219577" cy="238552"/>
            </a:xfrm>
            <a:prstGeom prst="rect">
              <a:avLst/>
            </a:prstGeom>
            <a:solidFill>
              <a:srgbClr val="EAE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D09CBF-D5A7-7A63-214B-4DA8DEBE658D}"/>
                </a:ext>
              </a:extLst>
            </p:cNvPr>
            <p:cNvSpPr txBox="1"/>
            <p:nvPr/>
          </p:nvSpPr>
          <p:spPr>
            <a:xfrm>
              <a:off x="8991600" y="1650510"/>
              <a:ext cx="19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박예서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kern="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클라우드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)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F51939-EF20-A6B0-A80B-7CAB80AB0E0E}"/>
                </a:ext>
              </a:extLst>
            </p:cNvPr>
            <p:cNvSpPr txBox="1"/>
            <p:nvPr/>
          </p:nvSpPr>
          <p:spPr>
            <a:xfrm>
              <a:off x="9010649" y="1993727"/>
              <a:ext cx="8829173" cy="11648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업무 지시 혹은 역할 분담에 있어 부족한 부분이 많았습니다. 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그렇지만서도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팀원들이 부족한 저를 </a:t>
              </a:r>
              <a:r>
                <a:rPr lang="ko-KR" altLang="en-US" sz="16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채워주었기에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프로젝트를 성공적으로 끝낼 수 있었습니다. 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모두의 역량을 100% 이끌어내지 못한 것 같아 죄송하고, 또한 부족한 저를 </a:t>
              </a:r>
              <a:r>
                <a:rPr lang="ko-KR" altLang="en-US" sz="16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이끌어주셔서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감사했습니다.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265493-0EFC-C5F6-79E6-75BB7C119863}"/>
              </a:ext>
            </a:extLst>
          </p:cNvPr>
          <p:cNvGrpSpPr/>
          <p:nvPr/>
        </p:nvGrpSpPr>
        <p:grpSpPr>
          <a:xfrm>
            <a:off x="9438773" y="6002412"/>
            <a:ext cx="9535027" cy="1167391"/>
            <a:chOff x="586393" y="6565009"/>
            <a:chExt cx="9535027" cy="116739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F91550E-221F-3D41-E583-F3B34D75725F}"/>
                </a:ext>
              </a:extLst>
            </p:cNvPr>
            <p:cNvSpPr/>
            <p:nvPr/>
          </p:nvSpPr>
          <p:spPr>
            <a:xfrm>
              <a:off x="586393" y="6616185"/>
              <a:ext cx="219577" cy="238552"/>
            </a:xfrm>
            <a:prstGeom prst="rect">
              <a:avLst/>
            </a:prstGeom>
            <a:solidFill>
              <a:srgbClr val="EAE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44C132-CFC8-62BA-3FD9-77508BBC163B}"/>
                </a:ext>
              </a:extLst>
            </p:cNvPr>
            <p:cNvSpPr txBox="1"/>
            <p:nvPr/>
          </p:nvSpPr>
          <p:spPr>
            <a:xfrm>
              <a:off x="805970" y="6565009"/>
              <a:ext cx="1917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유영일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(</a:t>
              </a:r>
              <a:r>
                <a:rPr kumimoji="0" lang="ko-KR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빅데이터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)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AC72D6-7ED0-BCCA-3527-7FC856E1170F}"/>
                </a:ext>
              </a:extLst>
            </p:cNvPr>
            <p:cNvSpPr txBox="1"/>
            <p:nvPr/>
          </p:nvSpPr>
          <p:spPr>
            <a:xfrm>
              <a:off x="805970" y="6936926"/>
              <a:ext cx="9315450" cy="795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각자의 분야가 다름에도 함께 협력하여 하나의 결과물을 만들게 되었습니다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정말 고생한 팀원들에게 감사하다는 말을 전하겠습니다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감사합니다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FE5A9C0-707E-AB7A-FF54-59FFB6AD78A9}"/>
              </a:ext>
            </a:extLst>
          </p:cNvPr>
          <p:cNvGrpSpPr/>
          <p:nvPr/>
        </p:nvGrpSpPr>
        <p:grpSpPr>
          <a:xfrm>
            <a:off x="304800" y="6006969"/>
            <a:ext cx="9067799" cy="1138691"/>
            <a:chOff x="8772023" y="1650510"/>
            <a:chExt cx="9067799" cy="113869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B233399-C3F4-1534-6D0B-FEA06118F2E8}"/>
                </a:ext>
              </a:extLst>
            </p:cNvPr>
            <p:cNvSpPr/>
            <p:nvPr/>
          </p:nvSpPr>
          <p:spPr>
            <a:xfrm>
              <a:off x="8772023" y="1717075"/>
              <a:ext cx="219577" cy="238552"/>
            </a:xfrm>
            <a:prstGeom prst="rect">
              <a:avLst/>
            </a:prstGeom>
            <a:solidFill>
              <a:srgbClr val="EAE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B5F8BA-ABFA-8B1B-3366-5C515C539FA1}"/>
                </a:ext>
              </a:extLst>
            </p:cNvPr>
            <p:cNvSpPr txBox="1"/>
            <p:nvPr/>
          </p:nvSpPr>
          <p:spPr>
            <a:xfrm>
              <a:off x="8991600" y="1650510"/>
              <a:ext cx="1917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kern="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유승지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(</a:t>
              </a:r>
              <a:r>
                <a:rPr lang="ko-KR" altLang="en-US" kern="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클라우드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/>
                  <a:sym typeface="Arial"/>
                </a:rPr>
                <a:t>)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3C6D92-FC41-8165-6401-11362C8784A4}"/>
                </a:ext>
              </a:extLst>
            </p:cNvPr>
            <p:cNvSpPr txBox="1"/>
            <p:nvPr/>
          </p:nvSpPr>
          <p:spPr>
            <a:xfrm>
              <a:off x="9010649" y="1993727"/>
              <a:ext cx="8829173" cy="795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능력있는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팀원분들을 만나 덕분에 많이 배우고 성장할 수 있는 계기가 되었습니다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프로젝트 기간동안 다들 정말 고생 많으셨고 감사했습니다</a:t>
              </a: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4B5F1FD-8245-93D3-2592-D08EE1916C17}"/>
              </a:ext>
            </a:extLst>
          </p:cNvPr>
          <p:cNvSpPr txBox="1"/>
          <p:nvPr/>
        </p:nvSpPr>
        <p:spPr>
          <a:xfrm>
            <a:off x="543426" y="8083541"/>
            <a:ext cx="10018938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IoT와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Django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웹 인터페이스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백엔드를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맡았었는데, 다른 분들은 굉장히 타이트하게 진행하였지만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기기와 웹 인터페이스 파트를 금방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끝낸후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저만 조금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루즈하고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소극적으로 진행한 탓에 서비스의 완성도가 조금 떨어지지 않았나는 생각에 조금 아쉽습니다.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만약 더 적극적으로 스스로 할 일을 찾아내었다면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추후 연구 분야에서 완성하지 못했던 기능들을 구현해 완성도를 더 높일 수 있지 않았을까 하는 소감이 듭니다.</a:t>
            </a:r>
          </a:p>
        </p:txBody>
      </p:sp>
    </p:spTree>
    <p:extLst>
      <p:ext uri="{BB962C8B-B14F-4D97-AF65-F5344CB8AC3E}">
        <p14:creationId xmlns:p14="http://schemas.microsoft.com/office/powerpoint/2010/main" val="1649013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4281EDC-3C3E-EF4B-5DAB-EAE3B029C1A9}"/>
              </a:ext>
            </a:extLst>
          </p:cNvPr>
          <p:cNvSpPr txBox="1"/>
          <p:nvPr/>
        </p:nvSpPr>
        <p:spPr>
          <a:xfrm>
            <a:off x="1094474" y="1461455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6255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융복합 프로젝트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6255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6255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슬기로운 지키미</a:t>
            </a:r>
            <a:endParaRPr kumimoji="0" lang="en-US" sz="2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6255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F483D-0EDE-DA14-7C68-2ECD0C94F7CA}"/>
              </a:ext>
            </a:extLst>
          </p:cNvPr>
          <p:cNvSpPr txBox="1"/>
          <p:nvPr/>
        </p:nvSpPr>
        <p:spPr>
          <a:xfrm>
            <a:off x="1094474" y="4610100"/>
            <a:ext cx="9092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Arial"/>
                <a:sym typeface="Arial"/>
              </a:rPr>
              <a:t>발표를 들어 주셔서 감사합니다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  <a:cs typeface="Arial"/>
                <a:sym typeface="Wingdings" panose="05000000000000000000" pitchFamily="2" charset="2"/>
              </a:rPr>
              <a:t></a:t>
            </a:r>
            <a:endParaRPr kumimoji="0" lang="en-US" altLang="ko-KR" sz="4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210 옴니고딕 050" panose="02020603020101020101" pitchFamily="18" charset="-127"/>
              <a:ea typeface="210 옴니고딕 05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5E084-AB45-CA26-8DC3-5DEC694A5B37}"/>
              </a:ext>
            </a:extLst>
          </p:cNvPr>
          <p:cNvSpPr txBox="1"/>
          <p:nvPr/>
        </p:nvSpPr>
        <p:spPr>
          <a:xfrm>
            <a:off x="16481910" y="9208602"/>
            <a:ext cx="6831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6255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C6255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조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3C6255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EF463E-B2BA-55A4-5230-66C8517318DC}"/>
              </a:ext>
            </a:extLst>
          </p:cNvPr>
          <p:cNvCxnSpPr>
            <a:cxnSpLocks/>
          </p:cNvCxnSpPr>
          <p:nvPr/>
        </p:nvCxnSpPr>
        <p:spPr>
          <a:xfrm>
            <a:off x="1204913" y="9139238"/>
            <a:ext cx="15878175" cy="0"/>
          </a:xfrm>
          <a:prstGeom prst="line">
            <a:avLst/>
          </a:prstGeom>
          <a:ln w="12700" cap="rnd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F944B8-A268-F3E9-4CEC-175D4C913B10}"/>
              </a:ext>
            </a:extLst>
          </p:cNvPr>
          <p:cNvCxnSpPr>
            <a:cxnSpLocks/>
          </p:cNvCxnSpPr>
          <p:nvPr/>
        </p:nvCxnSpPr>
        <p:spPr>
          <a:xfrm>
            <a:off x="1204913" y="1147763"/>
            <a:ext cx="15878175" cy="0"/>
          </a:xfrm>
          <a:prstGeom prst="line">
            <a:avLst/>
          </a:prstGeom>
          <a:ln w="9525" cap="rnd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7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28C893-F351-7360-B240-59B385F2E079}"/>
              </a:ext>
            </a:extLst>
          </p:cNvPr>
          <p:cNvSpPr/>
          <p:nvPr/>
        </p:nvSpPr>
        <p:spPr>
          <a:xfrm>
            <a:off x="1028744" y="5884523"/>
            <a:ext cx="6874935" cy="4202872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73A75C-BEB4-F7C6-EA00-9FD938DAD9E6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C6AAB8-8A0C-DF03-1F66-52711E510B3D}"/>
              </a:ext>
            </a:extLst>
          </p:cNvPr>
          <p:cNvSpPr/>
          <p:nvPr/>
        </p:nvSpPr>
        <p:spPr>
          <a:xfrm>
            <a:off x="1028744" y="2054415"/>
            <a:ext cx="6874935" cy="3230588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5968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.1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프로젝트 배경 및 목적 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-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주제선정이유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2AAAC-BB37-3EEC-B64C-89841413F2F1}"/>
              </a:ext>
            </a:extLst>
          </p:cNvPr>
          <p:cNvSpPr txBox="1"/>
          <p:nvPr/>
        </p:nvSpPr>
        <p:spPr>
          <a:xfrm>
            <a:off x="3104308" y="1626002"/>
            <a:ext cx="2831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사회적 이슈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더 글로리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FC066F-AB48-CC09-E0BD-D248AC1D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03" y="2124610"/>
            <a:ext cx="6653548" cy="30465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F2A1E-A334-0CC4-E7A2-5C3F5A637739}"/>
              </a:ext>
            </a:extLst>
          </p:cNvPr>
          <p:cNvSpPr/>
          <p:nvPr/>
        </p:nvSpPr>
        <p:spPr>
          <a:xfrm>
            <a:off x="2884731" y="1683292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CDE59C-92A9-711E-70AA-D509431CC17C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BC920C-C8E5-5DEC-FFAC-F5FBE6B1D994}"/>
              </a:ext>
            </a:extLst>
          </p:cNvPr>
          <p:cNvCxnSpPr>
            <a:cxnSpLocks/>
          </p:cNvCxnSpPr>
          <p:nvPr/>
        </p:nvCxnSpPr>
        <p:spPr>
          <a:xfrm>
            <a:off x="3815138" y="4526024"/>
            <a:ext cx="34327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B372CC-B7AD-779E-E0E6-0EB24C627CFB}"/>
              </a:ext>
            </a:extLst>
          </p:cNvPr>
          <p:cNvSpPr/>
          <p:nvPr/>
        </p:nvSpPr>
        <p:spPr>
          <a:xfrm>
            <a:off x="8454270" y="2532816"/>
            <a:ext cx="8631211" cy="7213599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9DCF8C-7A75-3C4A-13D3-E199C1443830}"/>
              </a:ext>
            </a:extLst>
          </p:cNvPr>
          <p:cNvSpPr txBox="1"/>
          <p:nvPr/>
        </p:nvSpPr>
        <p:spPr>
          <a:xfrm>
            <a:off x="11807070" y="2059449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학교시설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CCTV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설치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252A66-9BEA-390C-CE99-4D645ED3BD85}"/>
              </a:ext>
            </a:extLst>
          </p:cNvPr>
          <p:cNvSpPr/>
          <p:nvPr/>
        </p:nvSpPr>
        <p:spPr>
          <a:xfrm>
            <a:off x="11587493" y="2116739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4BADAEB-E243-79C9-C589-1AC22C5B0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167" y="2753159"/>
            <a:ext cx="7938271" cy="137551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E2D2214-43C5-D334-05C9-CA12E8D12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49" y="4304811"/>
            <a:ext cx="8038661" cy="226394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DD3CC80-E460-8E47-511E-FA76158D4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3848" y="6942092"/>
            <a:ext cx="8185602" cy="1970295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C37B577-C7F5-8904-2333-74DD108DA3F3}"/>
              </a:ext>
            </a:extLst>
          </p:cNvPr>
          <p:cNvCxnSpPr>
            <a:cxnSpLocks/>
          </p:cNvCxnSpPr>
          <p:nvPr/>
        </p:nvCxnSpPr>
        <p:spPr>
          <a:xfrm>
            <a:off x="12950070" y="6245207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D3740F9-5F3A-F9BE-BBC4-51793BC32106}"/>
              </a:ext>
            </a:extLst>
          </p:cNvPr>
          <p:cNvCxnSpPr>
            <a:cxnSpLocks/>
          </p:cNvCxnSpPr>
          <p:nvPr/>
        </p:nvCxnSpPr>
        <p:spPr>
          <a:xfrm>
            <a:off x="9250080" y="7790640"/>
            <a:ext cx="6098299" cy="6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D3DEF91-ED32-36DC-4C86-A313E0462884}"/>
              </a:ext>
            </a:extLst>
          </p:cNvPr>
          <p:cNvCxnSpPr>
            <a:cxnSpLocks/>
          </p:cNvCxnSpPr>
          <p:nvPr/>
        </p:nvCxnSpPr>
        <p:spPr>
          <a:xfrm>
            <a:off x="13130888" y="8097065"/>
            <a:ext cx="342602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C696E37-23DD-821F-F97A-DCB33E5A2992}"/>
              </a:ext>
            </a:extLst>
          </p:cNvPr>
          <p:cNvCxnSpPr>
            <a:cxnSpLocks/>
          </p:cNvCxnSpPr>
          <p:nvPr/>
        </p:nvCxnSpPr>
        <p:spPr>
          <a:xfrm>
            <a:off x="8760559" y="8337968"/>
            <a:ext cx="41895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2C31059D-0CEF-5389-A17B-D71ABF9CA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533" y="5962023"/>
            <a:ext cx="6641517" cy="214554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22E3A86-AC5C-345E-0BE9-20F6FE958076}"/>
              </a:ext>
            </a:extLst>
          </p:cNvPr>
          <p:cNvSpPr txBox="1"/>
          <p:nvPr/>
        </p:nvSpPr>
        <p:spPr>
          <a:xfrm>
            <a:off x="3234151" y="5492291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학교폭력실태조사결과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61DBF03-7A7D-D882-943F-3F9E8840F0AE}"/>
              </a:ext>
            </a:extLst>
          </p:cNvPr>
          <p:cNvSpPr/>
          <p:nvPr/>
        </p:nvSpPr>
        <p:spPr>
          <a:xfrm>
            <a:off x="3014574" y="5549581"/>
            <a:ext cx="219577" cy="265320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5DF9692D-E480-9C33-4D5A-9C1B9AE15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321" y="8196974"/>
            <a:ext cx="6479651" cy="162601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5E22E33-C814-4F42-F37D-54322BE1B3A5}"/>
              </a:ext>
            </a:extLst>
          </p:cNvPr>
          <p:cNvSpPr txBox="1"/>
          <p:nvPr/>
        </p:nvSpPr>
        <p:spPr>
          <a:xfrm>
            <a:off x="5439067" y="9859959"/>
            <a:ext cx="25442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출처 교육부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2022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년 학교폭력 실태조사 결과 발표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51CC54D-B0AD-80E7-00B8-1F3108EECDC2}"/>
              </a:ext>
            </a:extLst>
          </p:cNvPr>
          <p:cNvCxnSpPr>
            <a:cxnSpLocks/>
          </p:cNvCxnSpPr>
          <p:nvPr/>
        </p:nvCxnSpPr>
        <p:spPr>
          <a:xfrm>
            <a:off x="4902056" y="8488424"/>
            <a:ext cx="2679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A508909-491F-BD28-C6D6-BEB65B530FAB}"/>
              </a:ext>
            </a:extLst>
          </p:cNvPr>
          <p:cNvCxnSpPr>
            <a:cxnSpLocks/>
          </p:cNvCxnSpPr>
          <p:nvPr/>
        </p:nvCxnSpPr>
        <p:spPr>
          <a:xfrm>
            <a:off x="1270938" y="8790593"/>
            <a:ext cx="3219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54C459-E01C-4C91-CFA7-53891527F295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620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05FF2A-90DD-FEA2-DBE9-3A00C8A4DF6C}"/>
              </a:ext>
            </a:extLst>
          </p:cNvPr>
          <p:cNvSpPr/>
          <p:nvPr/>
        </p:nvSpPr>
        <p:spPr>
          <a:xfrm>
            <a:off x="8166939" y="3730991"/>
            <a:ext cx="9719721" cy="2383200"/>
          </a:xfrm>
          <a:prstGeom prst="rect">
            <a:avLst/>
          </a:prstGeom>
          <a:solidFill>
            <a:srgbClr val="EAE7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5922DF-CF40-4162-BB64-DD5F9D3575DE}"/>
              </a:ext>
            </a:extLst>
          </p:cNvPr>
          <p:cNvSpPr/>
          <p:nvPr/>
        </p:nvSpPr>
        <p:spPr>
          <a:xfrm>
            <a:off x="421200" y="3404954"/>
            <a:ext cx="6673622" cy="6279845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73A75C-BEB4-F7C6-EA00-9FD938DAD9E6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CDC5B-069B-31B0-E0B9-7B02EBD96B2E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522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1.2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프로젝트 배경 및 목적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-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학교폭력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CDE59C-92A9-711E-70AA-D509431CC17C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42AAAC-BB37-3EEC-B64C-89841413F2F1}"/>
              </a:ext>
            </a:extLst>
          </p:cNvPr>
          <p:cNvSpPr txBox="1"/>
          <p:nvPr/>
        </p:nvSpPr>
        <p:spPr>
          <a:xfrm>
            <a:off x="805970" y="1708885"/>
            <a:ext cx="667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학교폭력이란</a:t>
            </a:r>
            <a:r>
              <a:rPr kumimoji="0" lang="en-US" altLang="ko-KR" sz="1800" b="0" i="0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</a:t>
            </a:r>
            <a:r>
              <a:rPr kumimoji="0" lang="ko-KR" altLang="en-US" sz="1800" b="0" i="0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「학교폭력예방 및 대책에 관한 법률」 제</a:t>
            </a:r>
            <a:r>
              <a:rPr kumimoji="0" lang="en-US" altLang="ko-KR" sz="1800" b="0" i="0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</a:t>
            </a:r>
            <a:r>
              <a:rPr kumimoji="0" lang="ko-KR" altLang="en-US" sz="1800" b="0" i="0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조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제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호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AF2A1E-A334-0CC4-E7A2-5C3F5A637739}"/>
              </a:ext>
            </a:extLst>
          </p:cNvPr>
          <p:cNvSpPr/>
          <p:nvPr/>
        </p:nvSpPr>
        <p:spPr>
          <a:xfrm>
            <a:off x="58639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15B63-DECD-2D2E-F0B4-34FD263B1BA1}"/>
              </a:ext>
            </a:extLst>
          </p:cNvPr>
          <p:cNvSpPr txBox="1"/>
          <p:nvPr/>
        </p:nvSpPr>
        <p:spPr>
          <a:xfrm>
            <a:off x="2632548" y="2173509"/>
            <a:ext cx="8544327" cy="5096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학교폭력은 학교라는 한정된 공간에서 일어나는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“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사회적 재난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EAE7B1"/>
                </a:highligh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”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이라고 할 수 있다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. 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AD17846-60AF-39AB-6A62-61EDA8FD0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377" y="3921831"/>
            <a:ext cx="4077171" cy="10007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A0D189-ADAE-3F7D-5F1C-CA09CE8972FE}"/>
              </a:ext>
            </a:extLst>
          </p:cNvPr>
          <p:cNvSpPr txBox="1"/>
          <p:nvPr/>
        </p:nvSpPr>
        <p:spPr>
          <a:xfrm>
            <a:off x="660850" y="7699686"/>
            <a:ext cx="6194323" cy="1624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CPTED(</a:t>
            </a:r>
            <a:r>
              <a:rPr lang="ko-KR" alt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셉테드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통한 </a:t>
            </a:r>
            <a:r>
              <a:rPr lang="ko-KR" altLang="en-US" sz="1700" dirty="0">
                <a:solidFill>
                  <a:srgbClr val="FF0000"/>
                </a:solidFill>
                <a:highlight>
                  <a:srgbClr val="EAE7B1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 내</a:t>
            </a:r>
            <a:r>
              <a:rPr lang="en-US" altLang="ko-KR" sz="1700" dirty="0">
                <a:solidFill>
                  <a:srgbClr val="FF0000"/>
                </a:solidFill>
                <a:highlight>
                  <a:srgbClr val="EAE7B1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700" dirty="0">
                <a:solidFill>
                  <a:srgbClr val="FF0000"/>
                </a:solidFill>
                <a:highlight>
                  <a:srgbClr val="EAE7B1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외부환경 개선과</a:t>
            </a:r>
            <a:endParaRPr lang="en-US" altLang="ko-KR" sz="1700" dirty="0">
              <a:solidFill>
                <a:srgbClr val="FF0000"/>
              </a:solidFill>
              <a:highlight>
                <a:srgbClr val="EAE7B1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solidFill>
                  <a:srgbClr val="FF0000"/>
                </a:solidFill>
                <a:highlight>
                  <a:srgbClr val="EAE7B1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 내의 폭력의 연관관계가 어느 정도 형성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되고 있음을 알 수 있다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CPTED</a:t>
            </a: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통한 환경개선이 </a:t>
            </a:r>
            <a:endParaRPr lang="en-US" altLang="ko-KR" sz="17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의도성을 갖고 있는 폭력의 조절 역할에 도움이 크다</a:t>
            </a:r>
            <a:r>
              <a:rPr lang="en-US" altLang="ko-KR" sz="17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D29B82-8ED2-B3D6-F1E4-C152EA8D98B6}"/>
              </a:ext>
            </a:extLst>
          </p:cNvPr>
          <p:cNvSpPr txBox="1"/>
          <p:nvPr/>
        </p:nvSpPr>
        <p:spPr>
          <a:xfrm>
            <a:off x="3763010" y="4979549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CPTED :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범죄예방환경설계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91BDDD5-11EE-ED26-106B-B4B6E6E91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427" y="5366324"/>
            <a:ext cx="4077171" cy="2175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D67908-3429-2FEE-AC42-986DC2AAE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78880" y="6062906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8E4632B-2229-6013-F13D-82936198EAB6}"/>
              </a:ext>
            </a:extLst>
          </p:cNvPr>
          <p:cNvSpPr txBox="1"/>
          <p:nvPr/>
        </p:nvSpPr>
        <p:spPr>
          <a:xfrm>
            <a:off x="8299405" y="3882148"/>
            <a:ext cx="238565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학교폭력예방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학교폭력위험지표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E6DB31-AD83-3541-86A9-029309CE6744}"/>
              </a:ext>
            </a:extLst>
          </p:cNvPr>
          <p:cNvSpPr/>
          <p:nvPr/>
        </p:nvSpPr>
        <p:spPr>
          <a:xfrm>
            <a:off x="8153400" y="6515100"/>
            <a:ext cx="9719721" cy="2383200"/>
          </a:xfrm>
          <a:prstGeom prst="rect">
            <a:avLst/>
          </a:prstGeom>
          <a:solidFill>
            <a:srgbClr val="EAE7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C13DBE-6B14-E46C-17FB-A205B5C78868}"/>
              </a:ext>
            </a:extLst>
          </p:cNvPr>
          <p:cNvSpPr txBox="1"/>
          <p:nvPr/>
        </p:nvSpPr>
        <p:spPr>
          <a:xfrm>
            <a:off x="8285866" y="6676327"/>
            <a:ext cx="238565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학교폭력예방 및 대응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교실 내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D550F0-6E3F-295F-405A-0451AE91D396}"/>
              </a:ext>
            </a:extLst>
          </p:cNvPr>
          <p:cNvSpPr txBox="1"/>
          <p:nvPr/>
        </p:nvSpPr>
        <p:spPr>
          <a:xfrm>
            <a:off x="8299405" y="4528479"/>
            <a:ext cx="9692511" cy="839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7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학교폭력은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개인의 영향 뿐만 아니라 지역사회 및 사회구조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학교의 환경 등과 밀접한 관련이 있다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-&gt; 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학교폭력에 영향을 미치는 사회환경요인과 학교개별환경요인으로 구성된 학교폭력위험지표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를 개발</a:t>
            </a:r>
            <a:endParaRPr kumimoji="0" lang="en-US" altLang="ko-KR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3753D5-1B65-C8F4-A616-904E9C7147B1}"/>
              </a:ext>
            </a:extLst>
          </p:cNvPr>
          <p:cNvSpPr txBox="1"/>
          <p:nvPr/>
        </p:nvSpPr>
        <p:spPr>
          <a:xfrm>
            <a:off x="10803982" y="6676327"/>
            <a:ext cx="238565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학교폭력대응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1A635A-C4BE-B363-10BD-C128A483CF1C}"/>
              </a:ext>
            </a:extLst>
          </p:cNvPr>
          <p:cNvSpPr txBox="1"/>
          <p:nvPr/>
        </p:nvSpPr>
        <p:spPr>
          <a:xfrm>
            <a:off x="8285865" y="7490488"/>
            <a:ext cx="9692511" cy="12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학교폭력을 예방하는 동시에 대응할 수 있는 중요한 내부요소</a:t>
            </a:r>
            <a:r>
              <a:rPr lang="en-US" altLang="ko-KR" sz="1700" kern="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700" kern="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중 하나가 </a:t>
            </a:r>
            <a:r>
              <a:rPr lang="en-US" altLang="ko-KR" sz="1700" kern="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CCTV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700" kern="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교직원 등 사람에 의한 학생안전모니터링은 언제나 가장 중요하고 필수적이며 </a:t>
            </a:r>
            <a:r>
              <a:rPr lang="en-US" altLang="ko-KR" sz="1700" kern="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/>
            </a:r>
            <a:br>
              <a:rPr lang="en-US" altLang="ko-KR" sz="1700" kern="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</a:br>
            <a:r>
              <a:rPr lang="en-US" altLang="ko-KR" sz="1700" kern="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CCTV</a:t>
            </a:r>
            <a:r>
              <a:rPr lang="ko-KR" altLang="en-US" sz="1700" kern="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는 이를 돕는 하나의 도구이므로 허용되는 범위안에서 설치하는 것이 필요 </a:t>
            </a:r>
            <a:endParaRPr lang="en-US" altLang="ko-KR" sz="1700" kern="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7D187C44-69A4-AA6C-C7DF-90D4236AFC5E}"/>
              </a:ext>
            </a:extLst>
          </p:cNvPr>
          <p:cNvSpPr/>
          <p:nvPr/>
        </p:nvSpPr>
        <p:spPr>
          <a:xfrm rot="16200000">
            <a:off x="1803264" y="1992990"/>
            <a:ext cx="369333" cy="978408"/>
          </a:xfrm>
          <a:prstGeom prst="downArrow">
            <a:avLst/>
          </a:prstGeom>
          <a:solidFill>
            <a:srgbClr val="3C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0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D41CA59-1194-17A5-CFE6-0A5C26FB2E17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2</a:t>
            </a: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.1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팀 구성 및 역할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19D66-96E7-B1DF-12B1-3961742334AA}"/>
              </a:ext>
            </a:extLst>
          </p:cNvPr>
          <p:cNvSpPr/>
          <p:nvPr/>
        </p:nvSpPr>
        <p:spPr>
          <a:xfrm>
            <a:off x="571402" y="2165884"/>
            <a:ext cx="3290430" cy="6527158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  <a:sym typeface="Arial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0B2B612-31C2-9BB8-EDDB-8A7A5DEEED69}"/>
              </a:ext>
            </a:extLst>
          </p:cNvPr>
          <p:cNvCxnSpPr>
            <a:cxnSpLocks/>
          </p:cNvCxnSpPr>
          <p:nvPr/>
        </p:nvCxnSpPr>
        <p:spPr>
          <a:xfrm flipV="1">
            <a:off x="580593" y="2181495"/>
            <a:ext cx="17103954" cy="9006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3D85DEF-7886-1D07-BCBE-5991F7E7D4FA}"/>
              </a:ext>
            </a:extLst>
          </p:cNvPr>
          <p:cNvCxnSpPr>
            <a:cxnSpLocks/>
          </p:cNvCxnSpPr>
          <p:nvPr/>
        </p:nvCxnSpPr>
        <p:spPr>
          <a:xfrm flipV="1">
            <a:off x="580593" y="8693042"/>
            <a:ext cx="17103954" cy="15613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028E92-0886-302C-A608-AF169D6AAC3C}"/>
              </a:ext>
            </a:extLst>
          </p:cNvPr>
          <p:cNvCxnSpPr>
            <a:cxnSpLocks/>
          </p:cNvCxnSpPr>
          <p:nvPr/>
        </p:nvCxnSpPr>
        <p:spPr>
          <a:xfrm flipV="1">
            <a:off x="580593" y="4340548"/>
            <a:ext cx="17103954" cy="21787"/>
          </a:xfrm>
          <a:prstGeom prst="line">
            <a:avLst/>
          </a:prstGeom>
          <a:ln w="6350" cap="rnd">
            <a:solidFill>
              <a:srgbClr val="5B4A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2760B29-634A-40B3-1E4A-ED192F3833C1}"/>
              </a:ext>
            </a:extLst>
          </p:cNvPr>
          <p:cNvCxnSpPr>
            <a:cxnSpLocks/>
          </p:cNvCxnSpPr>
          <p:nvPr/>
        </p:nvCxnSpPr>
        <p:spPr>
          <a:xfrm>
            <a:off x="580593" y="6514679"/>
            <a:ext cx="17103954" cy="15613"/>
          </a:xfrm>
          <a:prstGeom prst="line">
            <a:avLst/>
          </a:prstGeom>
          <a:ln w="6350" cap="rnd">
            <a:solidFill>
              <a:srgbClr val="5B4A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B44054-7AA3-CC10-E57D-C785A1CD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18" y="2771488"/>
            <a:ext cx="639110" cy="63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014806-17B9-3C2E-97A5-82A3ADE68561}"/>
              </a:ext>
            </a:extLst>
          </p:cNvPr>
          <p:cNvSpPr txBox="1"/>
          <p:nvPr/>
        </p:nvSpPr>
        <p:spPr>
          <a:xfrm>
            <a:off x="1353842" y="3501945"/>
            <a:ext cx="14638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빅데이터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박수은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서혁준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유영일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6D072B-FADA-FCE0-9BAF-603C77E48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894471"/>
            <a:ext cx="640800" cy="6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2C03E95-365C-F523-36CD-EDA5537C3BC4}"/>
              </a:ext>
            </a:extLst>
          </p:cNvPr>
          <p:cNvSpPr txBox="1"/>
          <p:nvPr/>
        </p:nvSpPr>
        <p:spPr>
          <a:xfrm>
            <a:off x="1150590" y="5640152"/>
            <a:ext cx="19111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AWS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&amp;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IoT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박예서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유승지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이기복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김준무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DB7BF8-2768-1EE8-2DDF-7B70CDA13B67}"/>
              </a:ext>
            </a:extLst>
          </p:cNvPr>
          <p:cNvSpPr txBox="1"/>
          <p:nvPr/>
        </p:nvSpPr>
        <p:spPr>
          <a:xfrm>
            <a:off x="4079985" y="2688467"/>
            <a:ext cx="2435282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Yolo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학습</a:t>
            </a:r>
            <a:endParaRPr lang="en-US" altLang="ko-KR" sz="1600" kern="0" dirty="0"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데이터 전처리 및 분석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학교폭력위험지표 개발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 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1AF94FD-555A-7DAE-7981-1B16B7891CBE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61EBD8-1C8D-7D3F-DBBA-3B7244F4C870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020A8-52B0-84CC-DB4E-B7D9A97210AC}"/>
              </a:ext>
            </a:extLst>
          </p:cNvPr>
          <p:cNvSpPr txBox="1"/>
          <p:nvPr/>
        </p:nvSpPr>
        <p:spPr>
          <a:xfrm>
            <a:off x="4079985" y="4666235"/>
            <a:ext cx="362631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S3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비디오 저장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학교폭력위험지표와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RDS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연동</a:t>
            </a:r>
            <a:endParaRPr lang="en-US" altLang="ko-KR" sz="1600" kern="0" dirty="0"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Yolo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결과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RDS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에 저장 및 알림 전송</a:t>
            </a:r>
            <a:endParaRPr lang="en-US" altLang="ko-KR" sz="1600" kern="0" dirty="0"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동영상 실행 및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RDS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에 영상 정보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저장 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D7524-65CF-81D6-8AAB-16761F30358E}"/>
              </a:ext>
            </a:extLst>
          </p:cNvPr>
          <p:cNvSpPr txBox="1"/>
          <p:nvPr/>
        </p:nvSpPr>
        <p:spPr>
          <a:xfrm>
            <a:off x="4079985" y="7032351"/>
            <a:ext cx="2569934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사용자 인증기능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CCTV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영상 시청 기능</a:t>
            </a:r>
            <a:endParaRPr lang="en-US" altLang="ko-KR" sz="1600" kern="0" dirty="0"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학교폭력위험지표 시각화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014806-17B9-3C2E-97A5-82A3ADE68561}"/>
              </a:ext>
            </a:extLst>
          </p:cNvPr>
          <p:cNvSpPr txBox="1"/>
          <p:nvPr/>
        </p:nvSpPr>
        <p:spPr>
          <a:xfrm>
            <a:off x="1577460" y="7842043"/>
            <a:ext cx="10166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인터페이스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100" kern="0" dirty="0" err="1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김준무</a:t>
            </a:r>
            <a:r>
              <a:rPr lang="en-US" altLang="ko-KR" sz="1100" kern="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, </a:t>
            </a:r>
            <a:r>
              <a:rPr lang="ko-KR" altLang="en-US" sz="1100" kern="0" dirty="0" err="1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/>
                <a:sym typeface="Arial"/>
              </a:rPr>
              <a:t>유승지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F04BF6A-F4D4-2FDC-B663-78771287E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93" y="4919845"/>
            <a:ext cx="640800" cy="6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0BD6D31-FB78-8FAE-B387-D8881C6A9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62" y="7201243"/>
            <a:ext cx="640800" cy="6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07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ACB4EC8-623F-E3C2-4F11-326DF032A619}"/>
              </a:ext>
            </a:extLst>
          </p:cNvPr>
          <p:cNvSpPr/>
          <p:nvPr/>
        </p:nvSpPr>
        <p:spPr>
          <a:xfrm>
            <a:off x="567343" y="2120899"/>
            <a:ext cx="17492057" cy="7213465"/>
          </a:xfrm>
          <a:prstGeom prst="rect">
            <a:avLst/>
          </a:prstGeom>
          <a:solidFill>
            <a:srgbClr val="EAE7B1">
              <a:alpha val="10000"/>
            </a:srgbClr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41CA59-1194-17A5-CFE6-0A5C26FB2E17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637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3.1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프로젝트 수행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1AF94FD-555A-7DAE-7981-1B16B7891CBE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83A7D0-1821-885C-2C11-32023FAA6E79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445B5-3906-9C05-A0F8-13620132DBFD}"/>
              </a:ext>
            </a:extLst>
          </p:cNvPr>
          <p:cNvSpPr txBox="1"/>
          <p:nvPr/>
        </p:nvSpPr>
        <p:spPr>
          <a:xfrm>
            <a:off x="786920" y="1708885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WBS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ED172C-B726-512A-6915-6111B1C31D60}"/>
              </a:ext>
            </a:extLst>
          </p:cNvPr>
          <p:cNvSpPr/>
          <p:nvPr/>
        </p:nvSpPr>
        <p:spPr>
          <a:xfrm>
            <a:off x="567343" y="1766175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7B0D59-526C-077E-902C-5486A3256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20" y="2388789"/>
            <a:ext cx="17057185" cy="6717111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90C21E-5BEB-0FFE-4C2D-FB9F1601C5EA}"/>
              </a:ext>
            </a:extLst>
          </p:cNvPr>
          <p:cNvSpPr txBox="1"/>
          <p:nvPr/>
        </p:nvSpPr>
        <p:spPr>
          <a:xfrm>
            <a:off x="1777862" y="1690201"/>
            <a:ext cx="9277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https://drive.google.com/file/d/1OKOGjd3iZkMll2mN_BZufUf6okz3agPf/view?usp=sharing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94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D41CA59-1194-17A5-CFE6-0A5C26FB2E17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3.2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프로젝트 수행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1AF94FD-555A-7DAE-7981-1B16B7891CBE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43C4CA-840A-4CF3-9305-AA59955F0748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A00FC-AEA6-9168-87CD-5D4688B17EFD}"/>
              </a:ext>
            </a:extLst>
          </p:cNvPr>
          <p:cNvSpPr txBox="1"/>
          <p:nvPr/>
        </p:nvSpPr>
        <p:spPr>
          <a:xfrm>
            <a:off x="8383999" y="1846292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Architecture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BA1B70-D4A2-3829-D788-B31EA0643042}"/>
              </a:ext>
            </a:extLst>
          </p:cNvPr>
          <p:cNvSpPr/>
          <p:nvPr/>
        </p:nvSpPr>
        <p:spPr>
          <a:xfrm>
            <a:off x="8164422" y="1903582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DAE6C-3C90-9791-FA14-A627A312A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3" y="2303692"/>
            <a:ext cx="15981309" cy="79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7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D41CA59-1194-17A5-CFE6-0A5C26FB2E17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3.2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프로젝트 수행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1AF94FD-555A-7DAE-7981-1B16B7891CBE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43C4CA-840A-4CF3-9305-AA59955F0748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4C8A9-19DD-9CC5-9543-788EC7B82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03692"/>
            <a:ext cx="14300034" cy="7640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AFAAE6-75D1-F9DA-C2B9-1E5F8415264D}"/>
              </a:ext>
            </a:extLst>
          </p:cNvPr>
          <p:cNvSpPr txBox="1"/>
          <p:nvPr/>
        </p:nvSpPr>
        <p:spPr>
          <a:xfrm>
            <a:off x="8383999" y="1846292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Arial"/>
                <a:sym typeface="Arial"/>
              </a:rPr>
              <a:t>Architecture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D7D9ED-1C0F-7084-3778-3F7C583A2A70}"/>
              </a:ext>
            </a:extLst>
          </p:cNvPr>
          <p:cNvSpPr/>
          <p:nvPr/>
        </p:nvSpPr>
        <p:spPr>
          <a:xfrm>
            <a:off x="8164422" y="1903582"/>
            <a:ext cx="219577" cy="238552"/>
          </a:xfrm>
          <a:prstGeom prst="rect">
            <a:avLst/>
          </a:prstGeom>
          <a:solidFill>
            <a:srgbClr val="EAE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461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80DFE2-3D19-FF22-6195-1DB01DFB611A}"/>
              </a:ext>
            </a:extLst>
          </p:cNvPr>
          <p:cNvSpPr/>
          <p:nvPr/>
        </p:nvSpPr>
        <p:spPr>
          <a:xfrm>
            <a:off x="0" y="0"/>
            <a:ext cx="18288000" cy="1191867"/>
          </a:xfrm>
          <a:prstGeom prst="rect">
            <a:avLst/>
          </a:prstGeom>
          <a:solidFill>
            <a:srgbClr val="A6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046F7-EFC9-3A5F-5D84-AA858F34A889}"/>
              </a:ext>
            </a:extLst>
          </p:cNvPr>
          <p:cNvSpPr txBox="1"/>
          <p:nvPr/>
        </p:nvSpPr>
        <p:spPr>
          <a:xfrm>
            <a:off x="1256776" y="706601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보안 관련 대응 방안 </a:t>
            </a:r>
            <a:endParaRPr kumimoji="0" 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BB987-EDD1-CFC7-1F9E-72D514EF9206}"/>
              </a:ext>
            </a:extLst>
          </p:cNvPr>
          <p:cNvSpPr txBox="1"/>
          <p:nvPr/>
        </p:nvSpPr>
        <p:spPr>
          <a:xfrm>
            <a:off x="84506" y="595933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Arial"/>
                <a:sym typeface="Arial"/>
              </a:rPr>
              <a:t>클라우드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99845A-79F9-6130-EB2D-D9A9B66DC78F}"/>
              </a:ext>
            </a:extLst>
          </p:cNvPr>
          <p:cNvCxnSpPr>
            <a:cxnSpLocks/>
          </p:cNvCxnSpPr>
          <p:nvPr/>
        </p:nvCxnSpPr>
        <p:spPr>
          <a:xfrm flipV="1">
            <a:off x="-219021" y="952635"/>
            <a:ext cx="1353554" cy="3670"/>
          </a:xfrm>
          <a:prstGeom prst="line">
            <a:avLst/>
          </a:prstGeom>
          <a:ln w="57150">
            <a:solidFill>
              <a:srgbClr val="3C6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F1F55B-AD55-2354-35C6-A214B38DA70B}"/>
              </a:ext>
            </a:extLst>
          </p:cNvPr>
          <p:cNvSpPr txBox="1"/>
          <p:nvPr/>
        </p:nvSpPr>
        <p:spPr>
          <a:xfrm>
            <a:off x="16841770" y="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JIKIMI PROJECT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E53447-FF95-E698-B36D-F112E862022E}"/>
              </a:ext>
            </a:extLst>
          </p:cNvPr>
          <p:cNvSpPr/>
          <p:nvPr/>
        </p:nvSpPr>
        <p:spPr>
          <a:xfrm>
            <a:off x="3957731" y="1903230"/>
            <a:ext cx="4321481" cy="151937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A6B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01.</a:t>
            </a:r>
            <a:r>
              <a:rPr lang="ko-KR" altLang="en-US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보안관련 대응 방안</a:t>
            </a:r>
            <a:endParaRPr kumimoji="0" 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D9E6DF6-2FDA-88AA-A8ED-B49FE2FC11DB}"/>
              </a:ext>
            </a:extLst>
          </p:cNvPr>
          <p:cNvSpPr/>
          <p:nvPr/>
        </p:nvSpPr>
        <p:spPr>
          <a:xfrm>
            <a:off x="9372600" y="1903230"/>
            <a:ext cx="4321481" cy="151937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A6B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02.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rPr>
              <a:t>보안관련 대응 방안</a:t>
            </a:r>
            <a:endParaRPr kumimoji="0" 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47A7CB8-0A8D-F34E-74EE-85EFDE063FB0}"/>
              </a:ext>
            </a:extLst>
          </p:cNvPr>
          <p:cNvCxnSpPr>
            <a:cxnSpLocks/>
          </p:cNvCxnSpPr>
          <p:nvPr/>
        </p:nvCxnSpPr>
        <p:spPr>
          <a:xfrm>
            <a:off x="3782355" y="3890596"/>
            <a:ext cx="10585450" cy="0"/>
          </a:xfrm>
          <a:prstGeom prst="line">
            <a:avLst/>
          </a:prstGeom>
          <a:ln w="12700">
            <a:gradFill>
              <a:gsLst>
                <a:gs pos="0">
                  <a:srgbClr val="5B4A42"/>
                </a:gs>
                <a:gs pos="100000">
                  <a:srgbClr val="D3B184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FF67E-A2C7-F0D2-0EAD-D38A48E69F55}"/>
              </a:ext>
            </a:extLst>
          </p:cNvPr>
          <p:cNvSpPr/>
          <p:nvPr/>
        </p:nvSpPr>
        <p:spPr>
          <a:xfrm>
            <a:off x="3782999" y="4387352"/>
            <a:ext cx="4682481" cy="1352627"/>
          </a:xfrm>
          <a:prstGeom prst="rect">
            <a:avLst/>
          </a:prstGeom>
          <a:solidFill>
            <a:srgbClr val="EAE7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D2306-1503-6FC4-6785-EE1C9A903EA1}"/>
              </a:ext>
            </a:extLst>
          </p:cNvPr>
          <p:cNvSpPr txBox="1"/>
          <p:nvPr/>
        </p:nvSpPr>
        <p:spPr>
          <a:xfrm>
            <a:off x="5235055" y="3705930"/>
            <a:ext cx="17668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‘ALB -&gt; HTTPS’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00CAA2-BA67-33BE-E183-37A2FCB04DEE}"/>
              </a:ext>
            </a:extLst>
          </p:cNvPr>
          <p:cNvSpPr txBox="1"/>
          <p:nvPr/>
        </p:nvSpPr>
        <p:spPr>
          <a:xfrm>
            <a:off x="10813573" y="3705930"/>
            <a:ext cx="15552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‘WAF -&gt; ACL’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71A36-71B2-F03F-6703-DCF7BD61EC7B}"/>
              </a:ext>
            </a:extLst>
          </p:cNvPr>
          <p:cNvSpPr txBox="1"/>
          <p:nvPr/>
        </p:nvSpPr>
        <p:spPr>
          <a:xfrm>
            <a:off x="3782355" y="4676117"/>
            <a:ext cx="468312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SSL </a:t>
            </a:r>
            <a:r>
              <a:rPr lang="ko-KR" altLang="en-US" sz="16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인증서 암호화 통신</a:t>
            </a:r>
            <a:endParaRPr lang="en-US" altLang="ko-KR" sz="1600" kern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EC2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인스턴스 평문 통신</a:t>
            </a:r>
            <a:endParaRPr kumimoji="0" lang="en-US" altLang="ko-KR" sz="16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BAA2E0-7DAA-5B9B-A900-2BCB355CBECE}"/>
              </a:ext>
            </a:extLst>
          </p:cNvPr>
          <p:cNvSpPr/>
          <p:nvPr/>
        </p:nvSpPr>
        <p:spPr>
          <a:xfrm>
            <a:off x="9376354" y="4387352"/>
            <a:ext cx="4682481" cy="1352627"/>
          </a:xfrm>
          <a:prstGeom prst="rect">
            <a:avLst/>
          </a:prstGeom>
          <a:solidFill>
            <a:srgbClr val="EAE7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24D6-FE53-A192-B2BF-F00315FFD934}"/>
              </a:ext>
            </a:extLst>
          </p:cNvPr>
          <p:cNvSpPr txBox="1"/>
          <p:nvPr/>
        </p:nvSpPr>
        <p:spPr>
          <a:xfrm>
            <a:off x="9375710" y="4676117"/>
            <a:ext cx="468312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웹 서비스에 요청되는 </a:t>
            </a:r>
            <a:endParaRPr lang="en-US" altLang="ko-KR" sz="1600" kern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패킷 탐지 및 차단과 제어</a:t>
            </a:r>
            <a:endParaRPr kumimoji="0" lang="en-US" altLang="ko-KR" sz="16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E32E3B-5941-BFF9-DC4C-50C9BF4D5E56}"/>
              </a:ext>
            </a:extLst>
          </p:cNvPr>
          <p:cNvSpPr/>
          <p:nvPr/>
        </p:nvSpPr>
        <p:spPr>
          <a:xfrm>
            <a:off x="3782355" y="5949233"/>
            <a:ext cx="10276480" cy="3794421"/>
          </a:xfrm>
          <a:prstGeom prst="rect">
            <a:avLst/>
          </a:prstGeom>
          <a:solidFill>
            <a:srgbClr val="EAE7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EA4249-87F7-6F6F-2944-ADE64F5B0237}"/>
              </a:ext>
            </a:extLst>
          </p:cNvPr>
          <p:cNvSpPr txBox="1"/>
          <p:nvPr/>
        </p:nvSpPr>
        <p:spPr>
          <a:xfrm>
            <a:off x="8471594" y="5817342"/>
            <a:ext cx="89800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RULES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2D681F-5C16-9A1F-4E01-FE9AE5E48DCA}"/>
              </a:ext>
            </a:extLst>
          </p:cNvPr>
          <p:cNvSpPr txBox="1"/>
          <p:nvPr/>
        </p:nvSpPr>
        <p:spPr>
          <a:xfrm>
            <a:off x="7001885" y="6052069"/>
            <a:ext cx="3048000" cy="3621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4716"/>
              </a:lnSpc>
              <a:buFont typeface="+mj-lt"/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IpBlacklist</a:t>
            </a:r>
            <a:endParaRPr lang="en-US" altLang="ko-KR" sz="18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4716"/>
              </a:lnSpc>
              <a:buFont typeface="+mj-lt"/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matchSQLi</a:t>
            </a:r>
            <a:endParaRPr lang="en-US" altLang="ko-KR" sz="18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4716"/>
              </a:lnSpc>
              <a:buFont typeface="+mj-lt"/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RateBased</a:t>
            </a:r>
            <a:endParaRPr lang="en-US" altLang="ko-KR" sz="18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4716"/>
              </a:lnSpc>
              <a:buFont typeface="+mj-lt"/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CountryBlock</a:t>
            </a:r>
            <a:endParaRPr lang="en-US" altLang="ko-KR" sz="18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4716"/>
              </a:lnSpc>
              <a:buFont typeface="+mj-lt"/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SQLiRuleSet</a:t>
            </a:r>
            <a:endParaRPr lang="en-US" altLang="ko-KR" sz="18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4716"/>
              </a:lnSpc>
              <a:buFont typeface="+mj-lt"/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CommonRuleSet</a:t>
            </a:r>
            <a:endParaRPr lang="en-US" altLang="ko-KR" sz="18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18FCD59-7C04-FF48-77E8-349D2B2E82D3}"/>
              </a:ext>
            </a:extLst>
          </p:cNvPr>
          <p:cNvCxnSpPr>
            <a:cxnSpLocks/>
          </p:cNvCxnSpPr>
          <p:nvPr/>
        </p:nvCxnSpPr>
        <p:spPr>
          <a:xfrm>
            <a:off x="8920595" y="8829255"/>
            <a:ext cx="11292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581BFFC-26A0-91A8-6468-9C53743B7615}"/>
              </a:ext>
            </a:extLst>
          </p:cNvPr>
          <p:cNvCxnSpPr>
            <a:cxnSpLocks/>
          </p:cNvCxnSpPr>
          <p:nvPr/>
        </p:nvCxnSpPr>
        <p:spPr>
          <a:xfrm>
            <a:off x="9369596" y="9438855"/>
            <a:ext cx="680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9E2DFE3-5F76-1578-FD40-11FF3CF93F1A}"/>
              </a:ext>
            </a:extLst>
          </p:cNvPr>
          <p:cNvCxnSpPr>
            <a:cxnSpLocks/>
          </p:cNvCxnSpPr>
          <p:nvPr/>
        </p:nvCxnSpPr>
        <p:spPr>
          <a:xfrm>
            <a:off x="10049885" y="8829255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8FF5A81-1E9D-62FA-0708-9D4F21F3CC93}"/>
              </a:ext>
            </a:extLst>
          </p:cNvPr>
          <p:cNvSpPr txBox="1"/>
          <p:nvPr/>
        </p:nvSpPr>
        <p:spPr>
          <a:xfrm>
            <a:off x="10070477" y="8702770"/>
            <a:ext cx="2367709" cy="60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16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AWSManagedRules</a:t>
            </a:r>
            <a:endParaRPr lang="en-US" altLang="ko-KR" sz="18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4682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2268</Words>
  <Application>Microsoft Office PowerPoint</Application>
  <PresentationFormat>사용자 지정</PresentationFormat>
  <Paragraphs>651</Paragraphs>
  <Slides>28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맑은 고딕</vt:lpstr>
      <vt:lpstr>나눔스퀘어 Bold</vt:lpstr>
      <vt:lpstr>Arial</vt:lpstr>
      <vt:lpstr>210 옴니고딕 030</vt:lpstr>
      <vt:lpstr>210 옴니고딕 050</vt:lpstr>
      <vt:lpstr>나눔스퀘어 Light</vt:lpstr>
      <vt:lpstr>Calibri Light</vt:lpstr>
      <vt:lpstr>Calibri</vt:lpstr>
      <vt:lpstr>Wingdings</vt:lpstr>
      <vt:lpstr>210 옴니고딕 040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융복합프로젝트_최종결과보고서 </dc:title>
  <cp:lastModifiedBy>frog</cp:lastModifiedBy>
  <cp:revision>54</cp:revision>
  <dcterms:created xsi:type="dcterms:W3CDTF">2006-08-16T00:00:00Z</dcterms:created>
  <dcterms:modified xsi:type="dcterms:W3CDTF">2023-02-20T06:41:47Z</dcterms:modified>
  <dc:identifier>DAFaaLlDG_Y</dc:identifier>
</cp:coreProperties>
</file>